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notesMasterIdLst>
    <p:notesMasterId r:id="rId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 Id="rId11" Type="http://schemas.openxmlformats.org/officeDocument/2006/relationships/theme" Target="theme/theme1.xml"/><Relationship Id="rId1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Did you know North Carolina has funding available to help communities conserve water? One of the best opportunities is the Community Conservation Assistance Program (CCAP).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Rain barrels hold about 40–100 gallons, collect from one downspout, and are an easy, low-cost DIY option for gardens and landscaping. Cisterns store 200–10,000+ gallons, can connect to multiple downspouts, provide water during droughts, and are ideal for irrigation and long-term conservation.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gallon of rainwater captured is a gallon that doesn't rush into our streams, contribute to flooding, increase stormwater runoff, or need to come from our drinking water supply. It's a win for homeowners and the environment.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CCAP can help fund conservation projects. Eligible practices may include cisterns, rain gardens, permeable pavement, stormwater improvements, and other conservation practices. Many projects can receive up to 75% cost-share assistance, depending on eligibility and available funding.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Johnston County does not have a homeowner rainwater harvesting incentive program. Imagine a program that helps homeowners install rain barrels or cisterns while reducing flooding, conserving water, and protecting our rivers.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kind of conservation we should be pursuing. By seeking available state and federal grants, Johnston County can invest in practical solutions that protect natural resources, conserve water, help homeowners, support agriculture, and improve water quality. Conservation isn't just about protecting what we have today — it's about preparing for tomorrow.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jpe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jpe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slideLayout" Target="../slideLayouts/slideLayout1.xml"/><Relationship Id="rId8"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22960" y="960120"/>
            <a:ext cx="7315200" cy="365760"/>
          </a:xfrm>
          <a:prstGeom prst="rect">
            <a:avLst/>
          </a:prstGeom>
          <a:noFill/>
          <a:ln/>
        </p:spPr>
        <p:txBody>
          <a:bodyPr wrap="square" lIns="0" tIns="0" rIns="0" bIns="0" rtlCol="0" anchor="ctr"/>
          <a:lstStyle/>
          <a:p>
            <a:pPr algn="l" indent="0" marL="0">
              <a:buNone/>
            </a:pPr>
            <a:r>
              <a:rPr lang="en-US" sz="1300" b="1" spc="300" kern="0" dirty="0">
                <a:solidFill>
                  <a:srgbClr val="8FD6C9"/>
                </a:solidFill>
                <a:latin typeface="Calibri" pitchFamily="34" charset="0"/>
                <a:ea typeface="Calibri" pitchFamily="34" charset="-122"/>
                <a:cs typeface="Calibri" pitchFamily="34" charset="-120"/>
              </a:rPr>
              <a:t>WATER CONSERVATION  •  NORTH CAROLINA</a:t>
            </a:r>
            <a:endParaRPr lang="en-US" sz="1300" dirty="0"/>
          </a:p>
        </p:txBody>
      </p:sp>
      <p:sp>
        <p:nvSpPr>
          <p:cNvPr id="3" name="Text 1"/>
          <p:cNvSpPr/>
          <p:nvPr/>
        </p:nvSpPr>
        <p:spPr>
          <a:xfrm>
            <a:off x="822960" y="1371600"/>
            <a:ext cx="7315200" cy="2377440"/>
          </a:xfrm>
          <a:prstGeom prst="rect">
            <a:avLst/>
          </a:prstGeom>
          <a:noFill/>
          <a:ln/>
        </p:spPr>
        <p:txBody>
          <a:bodyPr wrap="square" lIns="0" tIns="0" rIns="0" bIns="0" rtlCol="0" anchor="t"/>
          <a:lstStyle/>
          <a:p>
            <a:pPr algn="l" indent="0" marL="0">
              <a:lnSpc>
                <a:spcPct val="108000"/>
              </a:lnSpc>
              <a:buNone/>
            </a:pPr>
            <a:r>
              <a:rPr lang="en-US" sz="4000" b="1" dirty="0">
                <a:solidFill>
                  <a:srgbClr val="FFFFFF"/>
                </a:solidFill>
                <a:latin typeface="Cambria" pitchFamily="34" charset="0"/>
                <a:ea typeface="Cambria" pitchFamily="34" charset="-122"/>
                <a:cs typeface="Cambria" pitchFamily="34" charset="-120"/>
              </a:rPr>
              <a:t>North Carolina has funding to help communities conserve water.</a:t>
            </a:r>
            <a:endParaRPr lang="en-US" sz="4000" dirty="0"/>
          </a:p>
        </p:txBody>
      </p:sp>
      <p:sp>
        <p:nvSpPr>
          <p:cNvPr id="4" name="Text 2"/>
          <p:cNvSpPr/>
          <p:nvPr/>
        </p:nvSpPr>
        <p:spPr>
          <a:xfrm>
            <a:off x="822960" y="4206240"/>
            <a:ext cx="6949440" cy="1097280"/>
          </a:xfrm>
          <a:prstGeom prst="rect">
            <a:avLst/>
          </a:prstGeom>
          <a:noFill/>
          <a:ln/>
        </p:spPr>
        <p:txBody>
          <a:bodyPr wrap="square" lIns="0" tIns="0" rIns="0" bIns="0" rtlCol="0" anchor="t"/>
          <a:lstStyle/>
          <a:p>
            <a:pPr algn="l" indent="0" marL="0">
              <a:lnSpc>
                <a:spcPct val="115000"/>
              </a:lnSpc>
              <a:buNone/>
            </a:pPr>
            <a:r>
              <a:rPr lang="en-US" sz="1800" dirty="0">
                <a:solidFill>
                  <a:srgbClr val="CDE9F2"/>
                </a:solidFill>
                <a:latin typeface="Calibri" pitchFamily="34" charset="0"/>
                <a:ea typeface="Calibri" pitchFamily="34" charset="-122"/>
                <a:cs typeface="Calibri" pitchFamily="34" charset="-120"/>
              </a:rPr>
              <a:t>One of the best opportunities is the </a:t>
            </a:r>
            <a:pPr algn="l" indent="0" marL="0">
              <a:lnSpc>
                <a:spcPct val="115000"/>
              </a:lnSpc>
              <a:buNone/>
            </a:pPr>
            <a:r>
              <a:rPr lang="en-US" sz="1800" b="1" dirty="0">
                <a:solidFill>
                  <a:srgbClr val="FFFFFF"/>
                </a:solidFill>
                <a:latin typeface="Calibri" pitchFamily="34" charset="0"/>
                <a:ea typeface="Calibri" pitchFamily="34" charset="-122"/>
                <a:cs typeface="Calibri" pitchFamily="34" charset="-120"/>
              </a:rPr>
              <a:t>Community Conservation Assistance Program (CCAP)</a:t>
            </a:r>
            <a:pPr algn="l" indent="0" marL="0">
              <a:lnSpc>
                <a:spcPct val="115000"/>
              </a:lnSpc>
              <a:buNone/>
            </a:pPr>
            <a:r>
              <a:rPr lang="en-US" sz="1800" dirty="0">
                <a:solidFill>
                  <a:srgbClr val="CDE9F2"/>
                </a:solidFill>
                <a:latin typeface="Calibri" pitchFamily="34" charset="0"/>
                <a:ea typeface="Calibri" pitchFamily="34" charset="-122"/>
                <a:cs typeface="Calibri" pitchFamily="34" charset="-120"/>
              </a:rPr>
              <a:t>.</a:t>
            </a:r>
            <a:endParaRPr lang="en-US" sz="1800" dirty="0"/>
          </a:p>
        </p:txBody>
      </p:sp>
      <p:sp>
        <p:nvSpPr>
          <p:cNvPr id="5" name="Text 3"/>
          <p:cNvSpPr/>
          <p:nvPr/>
        </p:nvSpPr>
        <p:spPr>
          <a:xfrm>
            <a:off x="822960" y="5989320"/>
            <a:ext cx="6949440" cy="365760"/>
          </a:xfrm>
          <a:prstGeom prst="rect">
            <a:avLst/>
          </a:prstGeom>
          <a:noFill/>
          <a:ln/>
        </p:spPr>
        <p:txBody>
          <a:bodyPr wrap="square" lIns="0" tIns="0" rIns="0" bIns="0" rtlCol="0" anchor="ctr"/>
          <a:lstStyle/>
          <a:p>
            <a:pPr algn="l" indent="0" marL="0">
              <a:buNone/>
            </a:pPr>
            <a:r>
              <a:rPr lang="en-US" sz="1200" i="1" dirty="0">
                <a:solidFill>
                  <a:srgbClr val="8FD6C9"/>
                </a:solidFill>
                <a:latin typeface="Calibri" pitchFamily="34" charset="0"/>
                <a:ea typeface="Calibri" pitchFamily="34" charset="-122"/>
                <a:cs typeface="Calibri" pitchFamily="34" charset="-120"/>
              </a:rPr>
              <a:t>A cost-share funding opportunity for homeowners and communities</a:t>
            </a:r>
            <a:endParaRPr lang="en-US" sz="1200" dirty="0"/>
          </a:p>
        </p:txBody>
      </p:sp>
      <p:sp>
        <p:nvSpPr>
          <p:cNvPr id="6" name="Shape 4"/>
          <p:cNvSpPr/>
          <p:nvPr/>
        </p:nvSpPr>
        <p:spPr>
          <a:xfrm>
            <a:off x="8046720" y="1645920"/>
            <a:ext cx="3200400" cy="3200400"/>
          </a:xfrm>
          <a:prstGeom prst="ellipse">
            <a:avLst/>
          </a:prstGeom>
          <a:ln w="12700">
            <a:solidFill>
              <a:srgbClr val="8FD6C9">
                <a:alpha val="45000"/>
              </a:srgbClr>
            </a:solidFill>
            <a:prstDash val="solid"/>
          </a:ln>
        </p:spPr>
      </p:sp>
      <p:sp>
        <p:nvSpPr>
          <p:cNvPr id="7" name="Shape 5"/>
          <p:cNvSpPr/>
          <p:nvPr/>
        </p:nvSpPr>
        <p:spPr>
          <a:xfrm>
            <a:off x="8412480" y="2011680"/>
            <a:ext cx="2468880" cy="2468880"/>
          </a:xfrm>
          <a:prstGeom prst="ellipse">
            <a:avLst/>
          </a:prstGeom>
          <a:ln w="19050">
            <a:solidFill>
              <a:srgbClr val="8FD6C9">
                <a:alpha val="70000"/>
              </a:srgbClr>
            </a:solidFill>
            <a:prstDash val="solid"/>
          </a:ln>
        </p:spPr>
      </p:sp>
      <p:sp>
        <p:nvSpPr>
          <p:cNvPr id="8" name="Shape 6"/>
          <p:cNvSpPr/>
          <p:nvPr/>
        </p:nvSpPr>
        <p:spPr>
          <a:xfrm>
            <a:off x="8778240" y="2377440"/>
            <a:ext cx="1737360" cy="1737360"/>
          </a:xfrm>
          <a:prstGeom prst="ellipse">
            <a:avLst/>
          </a:prstGeom>
          <a:solidFill>
            <a:srgbClr val="0F6883"/>
          </a:solidFill>
          <a:ln w="12700">
            <a:solidFill>
              <a:srgbClr val="8FD6C9"/>
            </a:solidFill>
            <a:prstDash val="solid"/>
          </a:ln>
        </p:spPr>
      </p:sp>
      <p:pic>
        <p:nvPicPr>
          <p:cNvPr id="9" name="Image 0" descr="preencoded.png">    </p:cNvPr>
          <p:cNvPicPr>
            <a:picLocks noChangeAspect="1"/>
          </p:cNvPicPr>
          <p:nvPr/>
        </p:nvPicPr>
        <p:blipFill>
          <a:blip r:embed="rId2"/>
          <a:stretch>
            <a:fillRect/>
          </a:stretch>
        </p:blipFill>
        <p:spPr>
          <a:xfrm>
            <a:off x="9262872" y="2807208"/>
            <a:ext cx="768096" cy="8229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457200"/>
            <a:ext cx="7772400" cy="640080"/>
          </a:xfrm>
          <a:prstGeom prst="rect">
            <a:avLst/>
          </a:prstGeom>
          <a:noFill/>
          <a:ln/>
        </p:spPr>
        <p:txBody>
          <a:bodyPr wrap="square" lIns="0" tIns="0" rIns="0" bIns="0" rtlCol="0" anchor="ctr"/>
          <a:lstStyle/>
          <a:p>
            <a:pPr indent="0" marL="0">
              <a:buNone/>
            </a:pPr>
            <a:r>
              <a:rPr lang="en-US" sz="3200" b="1" dirty="0">
                <a:solidFill>
                  <a:srgbClr val="1B3A47"/>
                </a:solidFill>
                <a:latin typeface="Cambria" pitchFamily="34" charset="0"/>
                <a:ea typeface="Cambria" pitchFamily="34" charset="-122"/>
                <a:cs typeface="Cambria" pitchFamily="34" charset="-120"/>
              </a:rPr>
              <a:t>What's the difference?</a:t>
            </a:r>
            <a:endParaRPr lang="en-US" sz="3200" dirty="0"/>
          </a:p>
        </p:txBody>
      </p:sp>
      <p:sp>
        <p:nvSpPr>
          <p:cNvPr id="3" name="Text 1"/>
          <p:cNvSpPr/>
          <p:nvPr/>
        </p:nvSpPr>
        <p:spPr>
          <a:xfrm>
            <a:off x="640080" y="1115568"/>
            <a:ext cx="7772400" cy="365760"/>
          </a:xfrm>
          <a:prstGeom prst="rect">
            <a:avLst/>
          </a:prstGeom>
          <a:noFill/>
          <a:ln/>
        </p:spPr>
        <p:txBody>
          <a:bodyPr wrap="square" lIns="0" tIns="0" rIns="0" bIns="0" rtlCol="0" anchor="ctr"/>
          <a:lstStyle/>
          <a:p>
            <a:pPr indent="0" marL="0">
              <a:buNone/>
            </a:pPr>
            <a:r>
              <a:rPr lang="en-US" sz="1400" dirty="0">
                <a:solidFill>
                  <a:srgbClr val="5B7684"/>
                </a:solidFill>
                <a:latin typeface="Calibri" pitchFamily="34" charset="0"/>
                <a:ea typeface="Calibri" pitchFamily="34" charset="-122"/>
                <a:cs typeface="Calibri" pitchFamily="34" charset="-120"/>
              </a:rPr>
              <a:t>Two ways to capture rainwater at home</a:t>
            </a:r>
            <a:endParaRPr lang="en-US" sz="1400" dirty="0"/>
          </a:p>
        </p:txBody>
      </p:sp>
      <p:sp>
        <p:nvSpPr>
          <p:cNvPr id="4" name="Shape 2"/>
          <p:cNvSpPr/>
          <p:nvPr/>
        </p:nvSpPr>
        <p:spPr>
          <a:xfrm>
            <a:off x="640080" y="1645920"/>
            <a:ext cx="5349240" cy="4114800"/>
          </a:xfrm>
          <a:prstGeom prst="roundRect">
            <a:avLst>
              <a:gd name="adj" fmla="val 2667"/>
            </a:avLst>
          </a:prstGeom>
          <a:solidFill>
            <a:srgbClr val="E7F2F7"/>
          </a:solidFill>
          <a:ln/>
        </p:spPr>
      </p:sp>
      <p:sp>
        <p:nvSpPr>
          <p:cNvPr id="5" name="Shape 3"/>
          <p:cNvSpPr/>
          <p:nvPr/>
        </p:nvSpPr>
        <p:spPr>
          <a:xfrm>
            <a:off x="1005840" y="2011680"/>
            <a:ext cx="868680" cy="868680"/>
          </a:xfrm>
          <a:prstGeom prst="ellipse">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88720" y="2194560"/>
            <a:ext cx="502920" cy="502920"/>
          </a:xfrm>
          <a:prstGeom prst="rect">
            <a:avLst/>
          </a:prstGeom>
        </p:spPr>
      </p:pic>
      <p:sp>
        <p:nvSpPr>
          <p:cNvPr id="7" name="Text 4"/>
          <p:cNvSpPr/>
          <p:nvPr/>
        </p:nvSpPr>
        <p:spPr>
          <a:xfrm>
            <a:off x="2057400" y="2084832"/>
            <a:ext cx="3611880" cy="731520"/>
          </a:xfrm>
          <a:prstGeom prst="rect">
            <a:avLst/>
          </a:prstGeom>
          <a:noFill/>
          <a:ln/>
        </p:spPr>
        <p:txBody>
          <a:bodyPr wrap="square" lIns="0" tIns="0" rIns="0" bIns="0" rtlCol="0" anchor="ctr"/>
          <a:lstStyle/>
          <a:p>
            <a:pPr indent="0" marL="0">
              <a:buNone/>
            </a:pPr>
            <a:r>
              <a:rPr lang="en-US" sz="2400" b="1" dirty="0">
                <a:solidFill>
                  <a:srgbClr val="1B3A47"/>
                </a:solidFill>
                <a:latin typeface="Cambria" pitchFamily="34" charset="0"/>
                <a:ea typeface="Cambria" pitchFamily="34" charset="-122"/>
                <a:cs typeface="Cambria" pitchFamily="34" charset="-120"/>
              </a:rPr>
              <a:t>Rain Barrel</a:t>
            </a:r>
            <a:endParaRPr lang="en-US" sz="2400" dirty="0"/>
          </a:p>
        </p:txBody>
      </p:sp>
      <p:sp>
        <p:nvSpPr>
          <p:cNvPr id="8" name="Text 5"/>
          <p:cNvSpPr/>
          <p:nvPr/>
        </p:nvSpPr>
        <p:spPr>
          <a:xfrm>
            <a:off x="1051560" y="3108960"/>
            <a:ext cx="4526280" cy="548640"/>
          </a:xfrm>
          <a:prstGeom prst="rect">
            <a:avLst/>
          </a:prstGeom>
          <a:noFill/>
          <a:ln/>
        </p:spPr>
        <p:txBody>
          <a:bodyPr wrap="square" lIns="0" tIns="0" rIns="0" bIns="0" rtlCol="0" anchor="ctr"/>
          <a:lstStyle/>
          <a:p>
            <a:pPr indent="0" marL="0">
              <a:buNone/>
            </a:pPr>
            <a:r>
              <a:rPr lang="en-US" sz="1500" dirty="0">
                <a:solidFill>
                  <a:srgbClr val="5B7684"/>
                </a:solidFill>
                <a:latin typeface="Calibri" pitchFamily="34" charset="0"/>
                <a:ea typeface="Calibri" pitchFamily="34" charset="-122"/>
                <a:cs typeface="Calibri" pitchFamily="34" charset="-120"/>
              </a:rPr>
              <a:t>Holds </a:t>
            </a:r>
            <a:pPr indent="0" marL="0">
              <a:buNone/>
            </a:pPr>
            <a:r>
              <a:rPr lang="en-US" sz="2600" b="1" dirty="0">
                <a:solidFill>
                  <a:srgbClr val="0E6E8C"/>
                </a:solidFill>
                <a:latin typeface="Calibri" pitchFamily="34" charset="0"/>
                <a:ea typeface="Calibri" pitchFamily="34" charset="-122"/>
                <a:cs typeface="Calibri" pitchFamily="34" charset="-120"/>
              </a:rPr>
              <a:t>40–100 gallons</a:t>
            </a:r>
            <a:endParaRPr lang="en-US" sz="1500" dirty="0"/>
          </a:p>
        </p:txBody>
      </p:sp>
      <p:sp>
        <p:nvSpPr>
          <p:cNvPr id="9" name="Text 6"/>
          <p:cNvSpPr/>
          <p:nvPr/>
        </p:nvSpPr>
        <p:spPr>
          <a:xfrm>
            <a:off x="1097280" y="3931920"/>
            <a:ext cx="4480560" cy="2148840"/>
          </a:xfrm>
          <a:prstGeom prst="rect">
            <a:avLst/>
          </a:prstGeom>
          <a:noFill/>
          <a:ln/>
        </p:spPr>
        <p:txBody>
          <a:bodyPr wrap="square" lIns="0" tIns="0" rIns="0" bIns="0" rtlCol="0" anchor="t"/>
          <a:lstStyle/>
          <a:p>
            <a:pPr algn="l" marL="177800" indent="-177800">
              <a:spcAft>
                <a:spcPts val="1200"/>
              </a:spcAft>
              <a:buSzPct val="100000"/>
              <a:buChar char="•"/>
            </a:pPr>
            <a:r>
              <a:rPr lang="en-US" sz="1500" dirty="0">
                <a:solidFill>
                  <a:srgbClr val="1B3A47"/>
                </a:solidFill>
                <a:latin typeface="Calibri" pitchFamily="34" charset="0"/>
                <a:ea typeface="Calibri" pitchFamily="34" charset="-122"/>
                <a:cs typeface="Calibri" pitchFamily="34" charset="-120"/>
              </a:rPr>
              <a:t>Collects water from one downspout</a:t>
            </a:r>
            <a:endParaRPr lang="en-US" sz="1500" dirty="0"/>
          </a:p>
          <a:p>
            <a:pPr algn="l" marL="177800" indent="-177800">
              <a:spcAft>
                <a:spcPts val="1200"/>
              </a:spcAft>
              <a:buSzPct val="100000"/>
              <a:buChar char="•"/>
            </a:pPr>
            <a:r>
              <a:rPr lang="en-US" sz="1500" dirty="0">
                <a:solidFill>
                  <a:srgbClr val="1B3A47"/>
                </a:solidFill>
                <a:latin typeface="Calibri" pitchFamily="34" charset="0"/>
                <a:ea typeface="Calibri" pitchFamily="34" charset="-122"/>
                <a:cs typeface="Calibri" pitchFamily="34" charset="-120"/>
              </a:rPr>
              <a:t>Great for gardens and landscaping</a:t>
            </a:r>
            <a:endParaRPr lang="en-US" sz="1500" dirty="0"/>
          </a:p>
          <a:p>
            <a:pPr algn="l" marL="177800" indent="-177800">
              <a:spcAft>
                <a:spcPts val="1200"/>
              </a:spcAft>
              <a:buSzPct val="100000"/>
              <a:buChar char="•"/>
            </a:pPr>
            <a:r>
              <a:rPr lang="en-US" sz="1500" dirty="0">
                <a:solidFill>
                  <a:srgbClr val="1B3A47"/>
                </a:solidFill>
                <a:latin typeface="Calibri" pitchFamily="34" charset="0"/>
                <a:ea typeface="Calibri" pitchFamily="34" charset="-122"/>
                <a:cs typeface="Calibri" pitchFamily="34" charset="-120"/>
              </a:rPr>
              <a:t>Easy, low-cost DIY option</a:t>
            </a:r>
            <a:endParaRPr lang="en-US" sz="1500" dirty="0"/>
          </a:p>
        </p:txBody>
      </p:sp>
      <p:sp>
        <p:nvSpPr>
          <p:cNvPr id="10" name="Shape 7"/>
          <p:cNvSpPr/>
          <p:nvPr/>
        </p:nvSpPr>
        <p:spPr>
          <a:xfrm>
            <a:off x="6199632" y="1645920"/>
            <a:ext cx="5349240" cy="4114800"/>
          </a:xfrm>
          <a:prstGeom prst="roundRect">
            <a:avLst>
              <a:gd name="adj" fmla="val 2667"/>
            </a:avLst>
          </a:prstGeom>
          <a:solidFill>
            <a:srgbClr val="EDF4E7"/>
          </a:solidFill>
          <a:ln/>
        </p:spPr>
      </p:sp>
      <p:sp>
        <p:nvSpPr>
          <p:cNvPr id="11" name="Shape 8"/>
          <p:cNvSpPr/>
          <p:nvPr/>
        </p:nvSpPr>
        <p:spPr>
          <a:xfrm>
            <a:off x="6565392" y="2011680"/>
            <a:ext cx="868680" cy="868680"/>
          </a:xfrm>
          <a:prstGeom prst="ellipse">
            <a:avLst/>
          </a:prstGeom>
          <a:solidFill>
            <a:srgbClr val="FFFFFF"/>
          </a:solidFill>
          <a:ln/>
        </p:spPr>
      </p:sp>
      <p:pic>
        <p:nvPicPr>
          <p:cNvPr id="12" name="Image 1" descr="preencoded.png">    </p:cNvPr>
          <p:cNvPicPr>
            <a:picLocks noChangeAspect="1"/>
          </p:cNvPicPr>
          <p:nvPr/>
        </p:nvPicPr>
        <p:blipFill>
          <a:blip r:embed="rId2"/>
          <a:stretch>
            <a:fillRect/>
          </a:stretch>
        </p:blipFill>
        <p:spPr>
          <a:xfrm>
            <a:off x="6748272" y="2194560"/>
            <a:ext cx="502920" cy="502920"/>
          </a:xfrm>
          <a:prstGeom prst="rect">
            <a:avLst/>
          </a:prstGeom>
        </p:spPr>
      </p:pic>
      <p:sp>
        <p:nvSpPr>
          <p:cNvPr id="13" name="Text 9"/>
          <p:cNvSpPr/>
          <p:nvPr/>
        </p:nvSpPr>
        <p:spPr>
          <a:xfrm>
            <a:off x="7616952" y="2084832"/>
            <a:ext cx="3611880" cy="731520"/>
          </a:xfrm>
          <a:prstGeom prst="rect">
            <a:avLst/>
          </a:prstGeom>
          <a:noFill/>
          <a:ln/>
        </p:spPr>
        <p:txBody>
          <a:bodyPr wrap="square" lIns="0" tIns="0" rIns="0" bIns="0" rtlCol="0" anchor="ctr"/>
          <a:lstStyle/>
          <a:p>
            <a:pPr indent="0" marL="0">
              <a:buNone/>
            </a:pPr>
            <a:r>
              <a:rPr lang="en-US" sz="2400" b="1" dirty="0">
                <a:solidFill>
                  <a:srgbClr val="1B3A47"/>
                </a:solidFill>
                <a:latin typeface="Cambria" pitchFamily="34" charset="0"/>
                <a:ea typeface="Cambria" pitchFamily="34" charset="-122"/>
                <a:cs typeface="Cambria" pitchFamily="34" charset="-120"/>
              </a:rPr>
              <a:t>Cistern</a:t>
            </a:r>
            <a:endParaRPr lang="en-US" sz="2400" dirty="0"/>
          </a:p>
        </p:txBody>
      </p:sp>
      <p:sp>
        <p:nvSpPr>
          <p:cNvPr id="14" name="Text 10"/>
          <p:cNvSpPr/>
          <p:nvPr/>
        </p:nvSpPr>
        <p:spPr>
          <a:xfrm>
            <a:off x="6611112" y="3108960"/>
            <a:ext cx="4526280" cy="548640"/>
          </a:xfrm>
          <a:prstGeom prst="rect">
            <a:avLst/>
          </a:prstGeom>
          <a:noFill/>
          <a:ln/>
        </p:spPr>
        <p:txBody>
          <a:bodyPr wrap="square" lIns="0" tIns="0" rIns="0" bIns="0" rtlCol="0" anchor="ctr"/>
          <a:lstStyle/>
          <a:p>
            <a:pPr indent="0" marL="0">
              <a:buNone/>
            </a:pPr>
            <a:r>
              <a:rPr lang="en-US" sz="1500" dirty="0">
                <a:solidFill>
                  <a:srgbClr val="5B7684"/>
                </a:solidFill>
                <a:latin typeface="Calibri" pitchFamily="34" charset="0"/>
                <a:ea typeface="Calibri" pitchFamily="34" charset="-122"/>
                <a:cs typeface="Calibri" pitchFamily="34" charset="-120"/>
              </a:rPr>
              <a:t>Holds </a:t>
            </a:r>
            <a:pPr indent="0" marL="0">
              <a:buNone/>
            </a:pPr>
            <a:r>
              <a:rPr lang="en-US" sz="2600" b="1" dirty="0">
                <a:solidFill>
                  <a:srgbClr val="4F8A4C"/>
                </a:solidFill>
                <a:latin typeface="Calibri" pitchFamily="34" charset="0"/>
                <a:ea typeface="Calibri" pitchFamily="34" charset="-122"/>
                <a:cs typeface="Calibri" pitchFamily="34" charset="-120"/>
              </a:rPr>
              <a:t>200–10,000+ gallons</a:t>
            </a:r>
            <a:endParaRPr lang="en-US" sz="1500" dirty="0"/>
          </a:p>
        </p:txBody>
      </p:sp>
      <p:sp>
        <p:nvSpPr>
          <p:cNvPr id="15" name="Text 11"/>
          <p:cNvSpPr/>
          <p:nvPr/>
        </p:nvSpPr>
        <p:spPr>
          <a:xfrm>
            <a:off x="6656832" y="3931920"/>
            <a:ext cx="4480560" cy="2148840"/>
          </a:xfrm>
          <a:prstGeom prst="rect">
            <a:avLst/>
          </a:prstGeom>
          <a:noFill/>
          <a:ln/>
        </p:spPr>
        <p:txBody>
          <a:bodyPr wrap="square" lIns="0" tIns="0" rIns="0" bIns="0" rtlCol="0" anchor="t"/>
          <a:lstStyle/>
          <a:p>
            <a:pPr algn="l" marL="177800" indent="-177800">
              <a:spcAft>
                <a:spcPts val="1200"/>
              </a:spcAft>
              <a:buSzPct val="100000"/>
              <a:buChar char="•"/>
            </a:pPr>
            <a:r>
              <a:rPr lang="en-US" sz="1500" dirty="0">
                <a:solidFill>
                  <a:srgbClr val="1B3A47"/>
                </a:solidFill>
                <a:latin typeface="Calibri" pitchFamily="34" charset="0"/>
                <a:ea typeface="Calibri" pitchFamily="34" charset="-122"/>
                <a:cs typeface="Calibri" pitchFamily="34" charset="-120"/>
              </a:rPr>
              <a:t>Can connect to multiple downspouts</a:t>
            </a:r>
            <a:endParaRPr lang="en-US" sz="1500" dirty="0"/>
          </a:p>
          <a:p>
            <a:pPr algn="l" marL="177800" indent="-177800">
              <a:spcAft>
                <a:spcPts val="1200"/>
              </a:spcAft>
              <a:buSzPct val="100000"/>
              <a:buChar char="•"/>
            </a:pPr>
            <a:r>
              <a:rPr lang="en-US" sz="1500" dirty="0">
                <a:solidFill>
                  <a:srgbClr val="1B3A47"/>
                </a:solidFill>
                <a:latin typeface="Calibri" pitchFamily="34" charset="0"/>
                <a:ea typeface="Calibri" pitchFamily="34" charset="-122"/>
                <a:cs typeface="Calibri" pitchFamily="34" charset="-120"/>
              </a:rPr>
              <a:t>Provides water during droughts</a:t>
            </a:r>
            <a:endParaRPr lang="en-US" sz="1500" dirty="0"/>
          </a:p>
          <a:p>
            <a:pPr algn="l" marL="177800" indent="-177800">
              <a:spcAft>
                <a:spcPts val="1200"/>
              </a:spcAft>
              <a:buSzPct val="100000"/>
              <a:buChar char="•"/>
            </a:pPr>
            <a:r>
              <a:rPr lang="en-US" sz="1500" dirty="0">
                <a:solidFill>
                  <a:srgbClr val="1B3A47"/>
                </a:solidFill>
                <a:latin typeface="Calibri" pitchFamily="34" charset="0"/>
                <a:ea typeface="Calibri" pitchFamily="34" charset="-122"/>
                <a:cs typeface="Calibri" pitchFamily="34" charset="-120"/>
              </a:rPr>
              <a:t>Ideal for irrigation and long-term conservation</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02920"/>
            <a:ext cx="7315200" cy="640080"/>
          </a:xfrm>
          <a:prstGeom prst="rect">
            <a:avLst/>
          </a:prstGeom>
          <a:noFill/>
          <a:ln/>
        </p:spPr>
        <p:txBody>
          <a:bodyPr wrap="square" lIns="0" tIns="0" rIns="0" bIns="0" rtlCol="0" anchor="ctr"/>
          <a:lstStyle/>
          <a:p>
            <a:pPr indent="0" marL="0">
              <a:buNone/>
            </a:pPr>
            <a:r>
              <a:rPr lang="en-US" sz="3200" b="1" dirty="0">
                <a:solidFill>
                  <a:srgbClr val="1B3A47"/>
                </a:solidFill>
                <a:latin typeface="Cambria" pitchFamily="34" charset="0"/>
                <a:ea typeface="Cambria" pitchFamily="34" charset="-122"/>
                <a:cs typeface="Cambria" pitchFamily="34" charset="-120"/>
              </a:rPr>
              <a:t>Why does it matter?</a:t>
            </a:r>
            <a:endParaRPr lang="en-US" sz="3200" dirty="0"/>
          </a:p>
        </p:txBody>
      </p:sp>
      <p:sp>
        <p:nvSpPr>
          <p:cNvPr id="3" name="Text 1"/>
          <p:cNvSpPr/>
          <p:nvPr/>
        </p:nvSpPr>
        <p:spPr>
          <a:xfrm>
            <a:off x="640080" y="1737360"/>
            <a:ext cx="3931920" cy="2011680"/>
          </a:xfrm>
          <a:prstGeom prst="rect">
            <a:avLst/>
          </a:prstGeom>
          <a:noFill/>
          <a:ln/>
        </p:spPr>
        <p:txBody>
          <a:bodyPr wrap="square" lIns="0" tIns="0" rIns="0" bIns="0" rtlCol="0" anchor="t"/>
          <a:lstStyle/>
          <a:p>
            <a:pPr indent="0" marL="0">
              <a:lnSpc>
                <a:spcPct val="115000"/>
              </a:lnSpc>
              <a:buNone/>
            </a:pPr>
            <a:r>
              <a:rPr lang="en-US" sz="2100" b="1" dirty="0">
                <a:solidFill>
                  <a:srgbClr val="0E6E8C"/>
                </a:solidFill>
                <a:latin typeface="Calibri" pitchFamily="34" charset="0"/>
                <a:ea typeface="Calibri" pitchFamily="34" charset="-122"/>
                <a:cs typeface="Calibri" pitchFamily="34" charset="-120"/>
              </a:rPr>
              <a:t>Every gallon of rainwater captured</a:t>
            </a:r>
            <a:pPr indent="0" marL="0">
              <a:lnSpc>
                <a:spcPct val="115000"/>
              </a:lnSpc>
              <a:buNone/>
            </a:pPr>
            <a:r>
              <a:rPr lang="en-US" sz="2100" dirty="0">
                <a:solidFill>
                  <a:srgbClr val="1B3A47"/>
                </a:solidFill>
                <a:latin typeface="Calibri" pitchFamily="34" charset="0"/>
                <a:ea typeface="Calibri" pitchFamily="34" charset="-122"/>
                <a:cs typeface="Calibri" pitchFamily="34" charset="-120"/>
              </a:rPr>
              <a:t> is a gallon that doesn't…</a:t>
            </a:r>
            <a:endParaRPr lang="en-US" sz="2100" dirty="0"/>
          </a:p>
        </p:txBody>
      </p:sp>
      <p:sp>
        <p:nvSpPr>
          <p:cNvPr id="4" name="Shape 2"/>
          <p:cNvSpPr/>
          <p:nvPr/>
        </p:nvSpPr>
        <p:spPr>
          <a:xfrm>
            <a:off x="640080" y="4434840"/>
            <a:ext cx="3931920" cy="1554480"/>
          </a:xfrm>
          <a:prstGeom prst="roundRect">
            <a:avLst>
              <a:gd name="adj" fmla="val 5882"/>
            </a:avLst>
          </a:prstGeom>
          <a:solidFill>
            <a:srgbClr val="0A4158"/>
          </a:solidFill>
          <a:ln/>
        </p:spPr>
      </p:sp>
      <p:sp>
        <p:nvSpPr>
          <p:cNvPr id="5" name="Text 3"/>
          <p:cNvSpPr/>
          <p:nvPr/>
        </p:nvSpPr>
        <p:spPr>
          <a:xfrm>
            <a:off x="914400" y="4434840"/>
            <a:ext cx="3383280" cy="1554480"/>
          </a:xfrm>
          <a:prstGeom prst="rect">
            <a:avLst/>
          </a:prstGeom>
          <a:noFill/>
          <a:ln/>
        </p:spPr>
        <p:txBody>
          <a:bodyPr wrap="square" lIns="0" tIns="0" rIns="0" bIns="0" rtlCol="0" anchor="ctr"/>
          <a:lstStyle/>
          <a:p>
            <a:pPr indent="0" marL="0">
              <a:lnSpc>
                <a:spcPct val="112000"/>
              </a:lnSpc>
              <a:buNone/>
            </a:pPr>
            <a:r>
              <a:rPr lang="en-US" sz="1600" b="1" dirty="0">
                <a:solidFill>
                  <a:srgbClr val="FFFFFF"/>
                </a:solidFill>
                <a:latin typeface="Calibri" pitchFamily="34" charset="0"/>
                <a:ea typeface="Calibri" pitchFamily="34" charset="-122"/>
                <a:cs typeface="Calibri" pitchFamily="34" charset="-120"/>
              </a:rPr>
              <a:t>It's a win for homeowners and the environment.</a:t>
            </a:r>
            <a:endParaRPr lang="en-US" sz="1600" dirty="0"/>
          </a:p>
        </p:txBody>
      </p:sp>
      <p:sp>
        <p:nvSpPr>
          <p:cNvPr id="6" name="Shape 4"/>
          <p:cNvSpPr/>
          <p:nvPr/>
        </p:nvSpPr>
        <p:spPr>
          <a:xfrm>
            <a:off x="5029200" y="1371600"/>
            <a:ext cx="6492240" cy="987552"/>
          </a:xfrm>
          <a:prstGeom prst="roundRect">
            <a:avLst>
              <a:gd name="adj" fmla="val 8333"/>
            </a:avLst>
          </a:prstGeom>
          <a:solidFill>
            <a:srgbClr val="F2F8FB"/>
          </a:solidFill>
          <a:ln/>
        </p:spPr>
      </p:sp>
      <p:sp>
        <p:nvSpPr>
          <p:cNvPr id="7" name="Shape 5"/>
          <p:cNvSpPr/>
          <p:nvPr/>
        </p:nvSpPr>
        <p:spPr>
          <a:xfrm>
            <a:off x="5285232" y="1545336"/>
            <a:ext cx="640080" cy="640080"/>
          </a:xfrm>
          <a:prstGeom prst="ellipse">
            <a:avLst/>
          </a:prstGeom>
          <a:solidFill>
            <a:srgbClr val="FFFFFF"/>
          </a:solidFill>
          <a:ln/>
        </p:spPr>
      </p:sp>
      <p:pic>
        <p:nvPicPr>
          <p:cNvPr id="8" name="Image 0" descr="preencoded.png">    </p:cNvPr>
          <p:cNvPicPr>
            <a:picLocks noChangeAspect="1"/>
          </p:cNvPicPr>
          <p:nvPr/>
        </p:nvPicPr>
        <p:blipFill>
          <a:blip r:embed="rId1"/>
          <a:stretch>
            <a:fillRect/>
          </a:stretch>
        </p:blipFill>
        <p:spPr>
          <a:xfrm>
            <a:off x="5436108" y="1696212"/>
            <a:ext cx="338328" cy="338328"/>
          </a:xfrm>
          <a:prstGeom prst="rect">
            <a:avLst/>
          </a:prstGeom>
        </p:spPr>
      </p:pic>
      <p:sp>
        <p:nvSpPr>
          <p:cNvPr id="9" name="Text 6"/>
          <p:cNvSpPr/>
          <p:nvPr/>
        </p:nvSpPr>
        <p:spPr>
          <a:xfrm>
            <a:off x="6172200" y="1371600"/>
            <a:ext cx="5212080" cy="987552"/>
          </a:xfrm>
          <a:prstGeom prst="rect">
            <a:avLst/>
          </a:prstGeom>
          <a:noFill/>
          <a:ln/>
        </p:spPr>
        <p:txBody>
          <a:bodyPr wrap="square" lIns="0" tIns="0" rIns="0" bIns="0" rtlCol="0" anchor="ctr"/>
          <a:lstStyle/>
          <a:p>
            <a:pPr indent="0" marL="0">
              <a:buNone/>
            </a:pPr>
            <a:r>
              <a:rPr lang="en-US" sz="1650" b="1" dirty="0">
                <a:solidFill>
                  <a:srgbClr val="1B3A47"/>
                </a:solidFill>
                <a:latin typeface="Calibri" pitchFamily="34" charset="0"/>
                <a:ea typeface="Calibri" pitchFamily="34" charset="-122"/>
                <a:cs typeface="Calibri" pitchFamily="34" charset="-120"/>
              </a:rPr>
              <a:t>Rush into our streams</a:t>
            </a:r>
            <a:endParaRPr lang="en-US" sz="1650" dirty="0"/>
          </a:p>
        </p:txBody>
      </p:sp>
      <p:sp>
        <p:nvSpPr>
          <p:cNvPr id="10" name="Shape 7"/>
          <p:cNvSpPr/>
          <p:nvPr/>
        </p:nvSpPr>
        <p:spPr>
          <a:xfrm>
            <a:off x="5029200" y="2514600"/>
            <a:ext cx="6492240" cy="987552"/>
          </a:xfrm>
          <a:prstGeom prst="roundRect">
            <a:avLst>
              <a:gd name="adj" fmla="val 8333"/>
            </a:avLst>
          </a:prstGeom>
          <a:solidFill>
            <a:srgbClr val="F2F8FB"/>
          </a:solidFill>
          <a:ln/>
        </p:spPr>
      </p:sp>
      <p:sp>
        <p:nvSpPr>
          <p:cNvPr id="11" name="Shape 8"/>
          <p:cNvSpPr/>
          <p:nvPr/>
        </p:nvSpPr>
        <p:spPr>
          <a:xfrm>
            <a:off x="5285232" y="2688336"/>
            <a:ext cx="640080" cy="640080"/>
          </a:xfrm>
          <a:prstGeom prst="ellipse">
            <a:avLst/>
          </a:prstGeom>
          <a:solidFill>
            <a:srgbClr val="FFFFFF"/>
          </a:solidFill>
          <a:ln/>
        </p:spPr>
      </p:sp>
      <p:pic>
        <p:nvPicPr>
          <p:cNvPr id="12" name="Image 1" descr="preencoded.png">    </p:cNvPr>
          <p:cNvPicPr>
            <a:picLocks noChangeAspect="1"/>
          </p:cNvPicPr>
          <p:nvPr/>
        </p:nvPicPr>
        <p:blipFill>
          <a:blip r:embed="rId2"/>
          <a:stretch>
            <a:fillRect/>
          </a:stretch>
        </p:blipFill>
        <p:spPr>
          <a:xfrm>
            <a:off x="5436108" y="2839212"/>
            <a:ext cx="338328" cy="338328"/>
          </a:xfrm>
          <a:prstGeom prst="rect">
            <a:avLst/>
          </a:prstGeom>
        </p:spPr>
      </p:pic>
      <p:sp>
        <p:nvSpPr>
          <p:cNvPr id="13" name="Text 9"/>
          <p:cNvSpPr/>
          <p:nvPr/>
        </p:nvSpPr>
        <p:spPr>
          <a:xfrm>
            <a:off x="6172200" y="2514600"/>
            <a:ext cx="5212080" cy="987552"/>
          </a:xfrm>
          <a:prstGeom prst="rect">
            <a:avLst/>
          </a:prstGeom>
          <a:noFill/>
          <a:ln/>
        </p:spPr>
        <p:txBody>
          <a:bodyPr wrap="square" lIns="0" tIns="0" rIns="0" bIns="0" rtlCol="0" anchor="ctr"/>
          <a:lstStyle/>
          <a:p>
            <a:pPr indent="0" marL="0">
              <a:buNone/>
            </a:pPr>
            <a:r>
              <a:rPr lang="en-US" sz="1650" b="1" dirty="0">
                <a:solidFill>
                  <a:srgbClr val="1B3A47"/>
                </a:solidFill>
                <a:latin typeface="Calibri" pitchFamily="34" charset="0"/>
                <a:ea typeface="Calibri" pitchFamily="34" charset="-122"/>
                <a:cs typeface="Calibri" pitchFamily="34" charset="-120"/>
              </a:rPr>
              <a:t>Contribute to flooding</a:t>
            </a:r>
            <a:endParaRPr lang="en-US" sz="1650" dirty="0"/>
          </a:p>
        </p:txBody>
      </p:sp>
      <p:sp>
        <p:nvSpPr>
          <p:cNvPr id="14" name="Shape 10"/>
          <p:cNvSpPr/>
          <p:nvPr/>
        </p:nvSpPr>
        <p:spPr>
          <a:xfrm>
            <a:off x="5029200" y="3657600"/>
            <a:ext cx="6492240" cy="987552"/>
          </a:xfrm>
          <a:prstGeom prst="roundRect">
            <a:avLst>
              <a:gd name="adj" fmla="val 8333"/>
            </a:avLst>
          </a:prstGeom>
          <a:solidFill>
            <a:srgbClr val="F2F8FB"/>
          </a:solidFill>
          <a:ln/>
        </p:spPr>
      </p:sp>
      <p:sp>
        <p:nvSpPr>
          <p:cNvPr id="15" name="Shape 11"/>
          <p:cNvSpPr/>
          <p:nvPr/>
        </p:nvSpPr>
        <p:spPr>
          <a:xfrm>
            <a:off x="5285232" y="3831336"/>
            <a:ext cx="640080" cy="640080"/>
          </a:xfrm>
          <a:prstGeom prst="ellipse">
            <a:avLst/>
          </a:prstGeom>
          <a:solidFill>
            <a:srgbClr val="FFFFFF"/>
          </a:solidFill>
          <a:ln/>
        </p:spPr>
      </p:sp>
      <p:pic>
        <p:nvPicPr>
          <p:cNvPr id="16" name="Image 2" descr="preencoded.png">    </p:cNvPr>
          <p:cNvPicPr>
            <a:picLocks noChangeAspect="1"/>
          </p:cNvPicPr>
          <p:nvPr/>
        </p:nvPicPr>
        <p:blipFill>
          <a:blip r:embed="rId3"/>
          <a:stretch>
            <a:fillRect/>
          </a:stretch>
        </p:blipFill>
        <p:spPr>
          <a:xfrm>
            <a:off x="5436108" y="3982212"/>
            <a:ext cx="338328" cy="338328"/>
          </a:xfrm>
          <a:prstGeom prst="rect">
            <a:avLst/>
          </a:prstGeom>
        </p:spPr>
      </p:pic>
      <p:sp>
        <p:nvSpPr>
          <p:cNvPr id="17" name="Text 12"/>
          <p:cNvSpPr/>
          <p:nvPr/>
        </p:nvSpPr>
        <p:spPr>
          <a:xfrm>
            <a:off x="6172200" y="3657600"/>
            <a:ext cx="5212080" cy="987552"/>
          </a:xfrm>
          <a:prstGeom prst="rect">
            <a:avLst/>
          </a:prstGeom>
          <a:noFill/>
          <a:ln/>
        </p:spPr>
        <p:txBody>
          <a:bodyPr wrap="square" lIns="0" tIns="0" rIns="0" bIns="0" rtlCol="0" anchor="ctr"/>
          <a:lstStyle/>
          <a:p>
            <a:pPr indent="0" marL="0">
              <a:buNone/>
            </a:pPr>
            <a:r>
              <a:rPr lang="en-US" sz="1650" b="1" dirty="0">
                <a:solidFill>
                  <a:srgbClr val="1B3A47"/>
                </a:solidFill>
                <a:latin typeface="Calibri" pitchFamily="34" charset="0"/>
                <a:ea typeface="Calibri" pitchFamily="34" charset="-122"/>
                <a:cs typeface="Calibri" pitchFamily="34" charset="-120"/>
              </a:rPr>
              <a:t>Increase stormwater runoff</a:t>
            </a:r>
            <a:endParaRPr lang="en-US" sz="1650" dirty="0"/>
          </a:p>
        </p:txBody>
      </p:sp>
      <p:sp>
        <p:nvSpPr>
          <p:cNvPr id="18" name="Shape 13"/>
          <p:cNvSpPr/>
          <p:nvPr/>
        </p:nvSpPr>
        <p:spPr>
          <a:xfrm>
            <a:off x="5029200" y="4800600"/>
            <a:ext cx="6492240" cy="987552"/>
          </a:xfrm>
          <a:prstGeom prst="roundRect">
            <a:avLst>
              <a:gd name="adj" fmla="val 8333"/>
            </a:avLst>
          </a:prstGeom>
          <a:solidFill>
            <a:srgbClr val="F2F8FB"/>
          </a:solidFill>
          <a:ln/>
        </p:spPr>
      </p:sp>
      <p:sp>
        <p:nvSpPr>
          <p:cNvPr id="19" name="Shape 14"/>
          <p:cNvSpPr/>
          <p:nvPr/>
        </p:nvSpPr>
        <p:spPr>
          <a:xfrm>
            <a:off x="5285232" y="4974336"/>
            <a:ext cx="640080" cy="640080"/>
          </a:xfrm>
          <a:prstGeom prst="ellipse">
            <a:avLst/>
          </a:prstGeom>
          <a:solidFill>
            <a:srgbClr val="FFFFFF"/>
          </a:solidFill>
          <a:ln/>
        </p:spPr>
      </p:sp>
      <p:pic>
        <p:nvPicPr>
          <p:cNvPr id="20" name="Image 3" descr="preencoded.png">    </p:cNvPr>
          <p:cNvPicPr>
            <a:picLocks noChangeAspect="1"/>
          </p:cNvPicPr>
          <p:nvPr/>
        </p:nvPicPr>
        <p:blipFill>
          <a:blip r:embed="rId4"/>
          <a:stretch>
            <a:fillRect/>
          </a:stretch>
        </p:blipFill>
        <p:spPr>
          <a:xfrm>
            <a:off x="5436108" y="5125212"/>
            <a:ext cx="338328" cy="338328"/>
          </a:xfrm>
          <a:prstGeom prst="rect">
            <a:avLst/>
          </a:prstGeom>
        </p:spPr>
      </p:pic>
      <p:sp>
        <p:nvSpPr>
          <p:cNvPr id="21" name="Text 15"/>
          <p:cNvSpPr/>
          <p:nvPr/>
        </p:nvSpPr>
        <p:spPr>
          <a:xfrm>
            <a:off x="6172200" y="4800600"/>
            <a:ext cx="5212080" cy="987552"/>
          </a:xfrm>
          <a:prstGeom prst="rect">
            <a:avLst/>
          </a:prstGeom>
          <a:noFill/>
          <a:ln/>
        </p:spPr>
        <p:txBody>
          <a:bodyPr wrap="square" lIns="0" tIns="0" rIns="0" bIns="0" rtlCol="0" anchor="ctr"/>
          <a:lstStyle/>
          <a:p>
            <a:pPr indent="0" marL="0">
              <a:buNone/>
            </a:pPr>
            <a:r>
              <a:rPr lang="en-US" sz="1650" b="1" dirty="0">
                <a:solidFill>
                  <a:srgbClr val="1B3A47"/>
                </a:solidFill>
                <a:latin typeface="Calibri" pitchFamily="34" charset="0"/>
                <a:ea typeface="Calibri" pitchFamily="34" charset="-122"/>
                <a:cs typeface="Calibri" pitchFamily="34" charset="-120"/>
              </a:rPr>
              <a:t>Need to come from our drinking water supply</a:t>
            </a:r>
            <a:endParaRPr lang="en-US" sz="1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02920"/>
            <a:ext cx="10972800" cy="640080"/>
          </a:xfrm>
          <a:prstGeom prst="rect">
            <a:avLst/>
          </a:prstGeom>
          <a:noFill/>
          <a:ln/>
        </p:spPr>
        <p:txBody>
          <a:bodyPr wrap="square" lIns="0" tIns="0" rIns="0" bIns="0" rtlCol="0" anchor="ctr"/>
          <a:lstStyle/>
          <a:p>
            <a:pPr indent="0" marL="0">
              <a:buNone/>
            </a:pPr>
            <a:r>
              <a:rPr lang="en-US" sz="3200" b="1" dirty="0">
                <a:solidFill>
                  <a:srgbClr val="1B3A47"/>
                </a:solidFill>
                <a:latin typeface="Cambria" pitchFamily="34" charset="0"/>
                <a:ea typeface="Cambria" pitchFamily="34" charset="-122"/>
                <a:cs typeface="Cambria" pitchFamily="34" charset="-120"/>
              </a:rPr>
              <a:t>CCAP can help fund conservation projects.</a:t>
            </a:r>
            <a:endParaRPr lang="en-US" sz="3200" dirty="0"/>
          </a:p>
        </p:txBody>
      </p:sp>
      <p:sp>
        <p:nvSpPr>
          <p:cNvPr id="3" name="Shape 1"/>
          <p:cNvSpPr/>
          <p:nvPr/>
        </p:nvSpPr>
        <p:spPr>
          <a:xfrm>
            <a:off x="640080" y="1600200"/>
            <a:ext cx="3566160" cy="4526280"/>
          </a:xfrm>
          <a:prstGeom prst="roundRect">
            <a:avLst>
              <a:gd name="adj" fmla="val 3077"/>
            </a:avLst>
          </a:prstGeom>
          <a:solidFill>
            <a:srgbClr val="0A4158"/>
          </a:solidFill>
          <a:ln/>
        </p:spPr>
      </p:sp>
      <p:sp>
        <p:nvSpPr>
          <p:cNvPr id="4" name="Text 2"/>
          <p:cNvSpPr/>
          <p:nvPr/>
        </p:nvSpPr>
        <p:spPr>
          <a:xfrm>
            <a:off x="640080" y="2286000"/>
            <a:ext cx="3566160" cy="365760"/>
          </a:xfrm>
          <a:prstGeom prst="rect">
            <a:avLst/>
          </a:prstGeom>
          <a:noFill/>
          <a:ln/>
        </p:spPr>
        <p:txBody>
          <a:bodyPr wrap="square" lIns="0" tIns="0" rIns="0" bIns="0" rtlCol="0" anchor="ctr"/>
          <a:lstStyle/>
          <a:p>
            <a:pPr algn="ctr" indent="0" marL="0">
              <a:buNone/>
            </a:pPr>
            <a:r>
              <a:rPr lang="en-US" sz="1400" b="1" spc="400" kern="0" dirty="0">
                <a:solidFill>
                  <a:srgbClr val="8FD6C9"/>
                </a:solidFill>
                <a:latin typeface="Calibri" pitchFamily="34" charset="0"/>
                <a:ea typeface="Calibri" pitchFamily="34" charset="-122"/>
                <a:cs typeface="Calibri" pitchFamily="34" charset="-120"/>
              </a:rPr>
              <a:t>UP TO</a:t>
            </a:r>
            <a:endParaRPr lang="en-US" sz="1400" dirty="0"/>
          </a:p>
        </p:txBody>
      </p:sp>
      <p:sp>
        <p:nvSpPr>
          <p:cNvPr id="5" name="Text 3"/>
          <p:cNvSpPr/>
          <p:nvPr/>
        </p:nvSpPr>
        <p:spPr>
          <a:xfrm>
            <a:off x="640080" y="2606040"/>
            <a:ext cx="3566160" cy="1371600"/>
          </a:xfrm>
          <a:prstGeom prst="rect">
            <a:avLst/>
          </a:prstGeom>
          <a:noFill/>
          <a:ln/>
        </p:spPr>
        <p:txBody>
          <a:bodyPr wrap="square" lIns="0" tIns="0" rIns="0" bIns="0" rtlCol="0" anchor="ctr"/>
          <a:lstStyle/>
          <a:p>
            <a:pPr algn="ctr" indent="0" marL="0">
              <a:buNone/>
            </a:pPr>
            <a:r>
              <a:rPr lang="en-US" sz="8000" b="1" dirty="0">
                <a:solidFill>
                  <a:srgbClr val="FFFFFF"/>
                </a:solidFill>
                <a:latin typeface="Cambria" pitchFamily="34" charset="0"/>
                <a:ea typeface="Cambria" pitchFamily="34" charset="-122"/>
                <a:cs typeface="Cambria" pitchFamily="34" charset="-120"/>
              </a:rPr>
              <a:t>75%</a:t>
            </a:r>
            <a:endParaRPr lang="en-US" sz="8000" dirty="0"/>
          </a:p>
        </p:txBody>
      </p:sp>
      <p:sp>
        <p:nvSpPr>
          <p:cNvPr id="6" name="Text 4"/>
          <p:cNvSpPr/>
          <p:nvPr/>
        </p:nvSpPr>
        <p:spPr>
          <a:xfrm>
            <a:off x="640080" y="4069080"/>
            <a:ext cx="3566160" cy="411480"/>
          </a:xfrm>
          <a:prstGeom prst="rect">
            <a:avLst/>
          </a:prstGeom>
          <a:noFill/>
          <a:ln/>
        </p:spPr>
        <p:txBody>
          <a:bodyPr wrap="square" lIns="0" tIns="0" rIns="0" bIns="0" rtlCol="0" anchor="ctr"/>
          <a:lstStyle/>
          <a:p>
            <a:pPr algn="ctr" indent="0" marL="0">
              <a:buNone/>
            </a:pPr>
            <a:r>
              <a:rPr lang="en-US" sz="1700" b="1" dirty="0">
                <a:solidFill>
                  <a:srgbClr val="CDE9F2"/>
                </a:solidFill>
                <a:latin typeface="Calibri" pitchFamily="34" charset="0"/>
                <a:ea typeface="Calibri" pitchFamily="34" charset="-122"/>
                <a:cs typeface="Calibri" pitchFamily="34" charset="-120"/>
              </a:rPr>
              <a:t>cost-share assistance</a:t>
            </a:r>
            <a:endParaRPr lang="en-US" sz="1700" dirty="0"/>
          </a:p>
        </p:txBody>
      </p:sp>
      <p:sp>
        <p:nvSpPr>
          <p:cNvPr id="7" name="Text 5"/>
          <p:cNvSpPr/>
          <p:nvPr/>
        </p:nvSpPr>
        <p:spPr>
          <a:xfrm>
            <a:off x="1005840" y="4709160"/>
            <a:ext cx="2834640" cy="731520"/>
          </a:xfrm>
          <a:prstGeom prst="rect">
            <a:avLst/>
          </a:prstGeom>
          <a:noFill/>
          <a:ln/>
        </p:spPr>
        <p:txBody>
          <a:bodyPr wrap="square" lIns="0" tIns="0" rIns="0" bIns="0" rtlCol="0" anchor="t"/>
          <a:lstStyle/>
          <a:p>
            <a:pPr algn="ctr" indent="0" marL="0">
              <a:lnSpc>
                <a:spcPct val="110000"/>
              </a:lnSpc>
              <a:buNone/>
            </a:pPr>
            <a:r>
              <a:rPr lang="en-US" sz="1200" i="1" dirty="0">
                <a:solidFill>
                  <a:srgbClr val="8FD6C9"/>
                </a:solidFill>
                <a:latin typeface="Calibri" pitchFamily="34" charset="0"/>
                <a:ea typeface="Calibri" pitchFamily="34" charset="-122"/>
                <a:cs typeface="Calibri" pitchFamily="34" charset="-120"/>
              </a:rPr>
              <a:t>Depending on eligibility and available funding</a:t>
            </a:r>
            <a:endParaRPr lang="en-US" sz="1200" dirty="0"/>
          </a:p>
        </p:txBody>
      </p:sp>
      <p:sp>
        <p:nvSpPr>
          <p:cNvPr id="8" name="Text 6"/>
          <p:cNvSpPr/>
          <p:nvPr/>
        </p:nvSpPr>
        <p:spPr>
          <a:xfrm>
            <a:off x="4709160" y="1600200"/>
            <a:ext cx="6766560" cy="365760"/>
          </a:xfrm>
          <a:prstGeom prst="rect">
            <a:avLst/>
          </a:prstGeom>
          <a:noFill/>
          <a:ln/>
        </p:spPr>
        <p:txBody>
          <a:bodyPr wrap="square" lIns="0" tIns="0" rIns="0" bIns="0" rtlCol="0" anchor="ctr"/>
          <a:lstStyle/>
          <a:p>
            <a:pPr indent="0" marL="0">
              <a:buNone/>
            </a:pPr>
            <a:r>
              <a:rPr lang="en-US" sz="1250" b="1" spc="300" kern="0" dirty="0">
                <a:solidFill>
                  <a:srgbClr val="5B7684"/>
                </a:solidFill>
                <a:latin typeface="Calibri" pitchFamily="34" charset="0"/>
                <a:ea typeface="Calibri" pitchFamily="34" charset="-122"/>
                <a:cs typeface="Calibri" pitchFamily="34" charset="-120"/>
              </a:rPr>
              <a:t>ELIGIBLE PRACTICES MAY INCLUDE</a:t>
            </a:r>
            <a:endParaRPr lang="en-US" sz="1250" dirty="0"/>
          </a:p>
        </p:txBody>
      </p:sp>
      <p:sp>
        <p:nvSpPr>
          <p:cNvPr id="9" name="Shape 7"/>
          <p:cNvSpPr/>
          <p:nvPr/>
        </p:nvSpPr>
        <p:spPr>
          <a:xfrm>
            <a:off x="4709160" y="2103120"/>
            <a:ext cx="6812280" cy="676656"/>
          </a:xfrm>
          <a:prstGeom prst="roundRect">
            <a:avLst>
              <a:gd name="adj" fmla="val 10811"/>
            </a:avLst>
          </a:prstGeom>
          <a:solidFill>
            <a:srgbClr val="F2F8FB"/>
          </a:solidFill>
          <a:ln/>
        </p:spPr>
      </p:sp>
      <p:pic>
        <p:nvPicPr>
          <p:cNvPr id="10" name="Image 0" descr="preencoded.png">    </p:cNvPr>
          <p:cNvPicPr>
            <a:picLocks noChangeAspect="1"/>
          </p:cNvPicPr>
          <p:nvPr/>
        </p:nvPicPr>
        <p:blipFill>
          <a:blip r:embed="rId1"/>
          <a:stretch>
            <a:fillRect/>
          </a:stretch>
        </p:blipFill>
        <p:spPr>
          <a:xfrm>
            <a:off x="4983480" y="2276856"/>
            <a:ext cx="329184" cy="329184"/>
          </a:xfrm>
          <a:prstGeom prst="rect">
            <a:avLst/>
          </a:prstGeom>
        </p:spPr>
      </p:pic>
      <p:sp>
        <p:nvSpPr>
          <p:cNvPr id="11" name="Text 8"/>
          <p:cNvSpPr/>
          <p:nvPr/>
        </p:nvSpPr>
        <p:spPr>
          <a:xfrm>
            <a:off x="5532120" y="2103120"/>
            <a:ext cx="5852160" cy="676656"/>
          </a:xfrm>
          <a:prstGeom prst="rect">
            <a:avLst/>
          </a:prstGeom>
          <a:noFill/>
          <a:ln/>
        </p:spPr>
        <p:txBody>
          <a:bodyPr wrap="square" lIns="0" tIns="0" rIns="0" bIns="0" rtlCol="0" anchor="ctr"/>
          <a:lstStyle/>
          <a:p>
            <a:pPr indent="0" marL="0">
              <a:buNone/>
            </a:pPr>
            <a:r>
              <a:rPr lang="en-US" sz="1650" b="1" dirty="0">
                <a:solidFill>
                  <a:srgbClr val="1B3A47"/>
                </a:solidFill>
                <a:latin typeface="Calibri" pitchFamily="34" charset="0"/>
                <a:ea typeface="Calibri" pitchFamily="34" charset="-122"/>
                <a:cs typeface="Calibri" pitchFamily="34" charset="-120"/>
              </a:rPr>
              <a:t>Cisterns</a:t>
            </a:r>
            <a:endParaRPr lang="en-US" sz="1650" dirty="0"/>
          </a:p>
        </p:txBody>
      </p:sp>
      <p:sp>
        <p:nvSpPr>
          <p:cNvPr id="12" name="Shape 9"/>
          <p:cNvSpPr/>
          <p:nvPr/>
        </p:nvSpPr>
        <p:spPr>
          <a:xfrm>
            <a:off x="4709160" y="2926080"/>
            <a:ext cx="6812280" cy="676656"/>
          </a:xfrm>
          <a:prstGeom prst="roundRect">
            <a:avLst>
              <a:gd name="adj" fmla="val 10811"/>
            </a:avLst>
          </a:prstGeom>
          <a:solidFill>
            <a:srgbClr val="F2F8FB"/>
          </a:solidFill>
          <a:ln/>
        </p:spPr>
      </p:sp>
      <p:pic>
        <p:nvPicPr>
          <p:cNvPr id="13" name="Image 1" descr="preencoded.png">    </p:cNvPr>
          <p:cNvPicPr>
            <a:picLocks noChangeAspect="1"/>
          </p:cNvPicPr>
          <p:nvPr/>
        </p:nvPicPr>
        <p:blipFill>
          <a:blip r:embed="rId2"/>
          <a:stretch>
            <a:fillRect/>
          </a:stretch>
        </p:blipFill>
        <p:spPr>
          <a:xfrm>
            <a:off x="4983480" y="3099816"/>
            <a:ext cx="329184" cy="329184"/>
          </a:xfrm>
          <a:prstGeom prst="rect">
            <a:avLst/>
          </a:prstGeom>
        </p:spPr>
      </p:pic>
      <p:sp>
        <p:nvSpPr>
          <p:cNvPr id="14" name="Text 10"/>
          <p:cNvSpPr/>
          <p:nvPr/>
        </p:nvSpPr>
        <p:spPr>
          <a:xfrm>
            <a:off x="5532120" y="2926080"/>
            <a:ext cx="5852160" cy="676656"/>
          </a:xfrm>
          <a:prstGeom prst="rect">
            <a:avLst/>
          </a:prstGeom>
          <a:noFill/>
          <a:ln/>
        </p:spPr>
        <p:txBody>
          <a:bodyPr wrap="square" lIns="0" tIns="0" rIns="0" bIns="0" rtlCol="0" anchor="ctr"/>
          <a:lstStyle/>
          <a:p>
            <a:pPr indent="0" marL="0">
              <a:buNone/>
            </a:pPr>
            <a:r>
              <a:rPr lang="en-US" sz="1650" b="1" dirty="0">
                <a:solidFill>
                  <a:srgbClr val="1B3A47"/>
                </a:solidFill>
                <a:latin typeface="Calibri" pitchFamily="34" charset="0"/>
                <a:ea typeface="Calibri" pitchFamily="34" charset="-122"/>
                <a:cs typeface="Calibri" pitchFamily="34" charset="-120"/>
              </a:rPr>
              <a:t>Rain gardens</a:t>
            </a:r>
            <a:endParaRPr lang="en-US" sz="1650" dirty="0"/>
          </a:p>
        </p:txBody>
      </p:sp>
      <p:sp>
        <p:nvSpPr>
          <p:cNvPr id="15" name="Shape 11"/>
          <p:cNvSpPr/>
          <p:nvPr/>
        </p:nvSpPr>
        <p:spPr>
          <a:xfrm>
            <a:off x="4709160" y="3749040"/>
            <a:ext cx="6812280" cy="676656"/>
          </a:xfrm>
          <a:prstGeom prst="roundRect">
            <a:avLst>
              <a:gd name="adj" fmla="val 10811"/>
            </a:avLst>
          </a:prstGeom>
          <a:solidFill>
            <a:srgbClr val="F2F8FB"/>
          </a:solidFill>
          <a:ln/>
        </p:spPr>
      </p:sp>
      <p:pic>
        <p:nvPicPr>
          <p:cNvPr id="16" name="Image 2" descr="preencoded.png">    </p:cNvPr>
          <p:cNvPicPr>
            <a:picLocks noChangeAspect="1"/>
          </p:cNvPicPr>
          <p:nvPr/>
        </p:nvPicPr>
        <p:blipFill>
          <a:blip r:embed="rId3"/>
          <a:stretch>
            <a:fillRect/>
          </a:stretch>
        </p:blipFill>
        <p:spPr>
          <a:xfrm>
            <a:off x="4983480" y="3922776"/>
            <a:ext cx="329184" cy="329184"/>
          </a:xfrm>
          <a:prstGeom prst="rect">
            <a:avLst/>
          </a:prstGeom>
        </p:spPr>
      </p:pic>
      <p:sp>
        <p:nvSpPr>
          <p:cNvPr id="17" name="Text 12"/>
          <p:cNvSpPr/>
          <p:nvPr/>
        </p:nvSpPr>
        <p:spPr>
          <a:xfrm>
            <a:off x="5532120" y="3749040"/>
            <a:ext cx="5852160" cy="676656"/>
          </a:xfrm>
          <a:prstGeom prst="rect">
            <a:avLst/>
          </a:prstGeom>
          <a:noFill/>
          <a:ln/>
        </p:spPr>
        <p:txBody>
          <a:bodyPr wrap="square" lIns="0" tIns="0" rIns="0" bIns="0" rtlCol="0" anchor="ctr"/>
          <a:lstStyle/>
          <a:p>
            <a:pPr indent="0" marL="0">
              <a:buNone/>
            </a:pPr>
            <a:r>
              <a:rPr lang="en-US" sz="1650" b="1" dirty="0">
                <a:solidFill>
                  <a:srgbClr val="1B3A47"/>
                </a:solidFill>
                <a:latin typeface="Calibri" pitchFamily="34" charset="0"/>
                <a:ea typeface="Calibri" pitchFamily="34" charset="-122"/>
                <a:cs typeface="Calibri" pitchFamily="34" charset="-120"/>
              </a:rPr>
              <a:t>Permeable pavement</a:t>
            </a:r>
            <a:endParaRPr lang="en-US" sz="1650" dirty="0"/>
          </a:p>
        </p:txBody>
      </p:sp>
      <p:sp>
        <p:nvSpPr>
          <p:cNvPr id="18" name="Shape 13"/>
          <p:cNvSpPr/>
          <p:nvPr/>
        </p:nvSpPr>
        <p:spPr>
          <a:xfrm>
            <a:off x="4709160" y="4572000"/>
            <a:ext cx="6812280" cy="676656"/>
          </a:xfrm>
          <a:prstGeom prst="roundRect">
            <a:avLst>
              <a:gd name="adj" fmla="val 10811"/>
            </a:avLst>
          </a:prstGeom>
          <a:solidFill>
            <a:srgbClr val="F2F8FB"/>
          </a:solidFill>
          <a:ln/>
        </p:spPr>
      </p:sp>
      <p:pic>
        <p:nvPicPr>
          <p:cNvPr id="19" name="Image 3" descr="preencoded.png">    </p:cNvPr>
          <p:cNvPicPr>
            <a:picLocks noChangeAspect="1"/>
          </p:cNvPicPr>
          <p:nvPr/>
        </p:nvPicPr>
        <p:blipFill>
          <a:blip r:embed="rId4"/>
          <a:stretch>
            <a:fillRect/>
          </a:stretch>
        </p:blipFill>
        <p:spPr>
          <a:xfrm>
            <a:off x="4983480" y="4745736"/>
            <a:ext cx="329184" cy="329184"/>
          </a:xfrm>
          <a:prstGeom prst="rect">
            <a:avLst/>
          </a:prstGeom>
        </p:spPr>
      </p:pic>
      <p:sp>
        <p:nvSpPr>
          <p:cNvPr id="20" name="Text 14"/>
          <p:cNvSpPr/>
          <p:nvPr/>
        </p:nvSpPr>
        <p:spPr>
          <a:xfrm>
            <a:off x="5532120" y="4572000"/>
            <a:ext cx="5852160" cy="676656"/>
          </a:xfrm>
          <a:prstGeom prst="rect">
            <a:avLst/>
          </a:prstGeom>
          <a:noFill/>
          <a:ln/>
        </p:spPr>
        <p:txBody>
          <a:bodyPr wrap="square" lIns="0" tIns="0" rIns="0" bIns="0" rtlCol="0" anchor="ctr"/>
          <a:lstStyle/>
          <a:p>
            <a:pPr indent="0" marL="0">
              <a:buNone/>
            </a:pPr>
            <a:r>
              <a:rPr lang="en-US" sz="1650" b="1" dirty="0">
                <a:solidFill>
                  <a:srgbClr val="1B3A47"/>
                </a:solidFill>
                <a:latin typeface="Calibri" pitchFamily="34" charset="0"/>
                <a:ea typeface="Calibri" pitchFamily="34" charset="-122"/>
                <a:cs typeface="Calibri" pitchFamily="34" charset="-120"/>
              </a:rPr>
              <a:t>Stormwater improvements</a:t>
            </a:r>
            <a:endParaRPr lang="en-US" sz="1650" dirty="0"/>
          </a:p>
        </p:txBody>
      </p:sp>
      <p:sp>
        <p:nvSpPr>
          <p:cNvPr id="21" name="Shape 15"/>
          <p:cNvSpPr/>
          <p:nvPr/>
        </p:nvSpPr>
        <p:spPr>
          <a:xfrm>
            <a:off x="4709160" y="5394960"/>
            <a:ext cx="6812280" cy="676656"/>
          </a:xfrm>
          <a:prstGeom prst="roundRect">
            <a:avLst>
              <a:gd name="adj" fmla="val 10811"/>
            </a:avLst>
          </a:prstGeom>
          <a:solidFill>
            <a:srgbClr val="F2F8FB"/>
          </a:solidFill>
          <a:ln/>
        </p:spPr>
      </p:sp>
      <p:pic>
        <p:nvPicPr>
          <p:cNvPr id="22" name="Image 4" descr="preencoded.png">    </p:cNvPr>
          <p:cNvPicPr>
            <a:picLocks noChangeAspect="1"/>
          </p:cNvPicPr>
          <p:nvPr/>
        </p:nvPicPr>
        <p:blipFill>
          <a:blip r:embed="rId5"/>
          <a:stretch>
            <a:fillRect/>
          </a:stretch>
        </p:blipFill>
        <p:spPr>
          <a:xfrm>
            <a:off x="4983480" y="5568696"/>
            <a:ext cx="329184" cy="329184"/>
          </a:xfrm>
          <a:prstGeom prst="rect">
            <a:avLst/>
          </a:prstGeom>
        </p:spPr>
      </p:pic>
      <p:sp>
        <p:nvSpPr>
          <p:cNvPr id="23" name="Text 16"/>
          <p:cNvSpPr/>
          <p:nvPr/>
        </p:nvSpPr>
        <p:spPr>
          <a:xfrm>
            <a:off x="5532120" y="5394960"/>
            <a:ext cx="5852160" cy="676656"/>
          </a:xfrm>
          <a:prstGeom prst="rect">
            <a:avLst/>
          </a:prstGeom>
          <a:noFill/>
          <a:ln/>
        </p:spPr>
        <p:txBody>
          <a:bodyPr wrap="square" lIns="0" tIns="0" rIns="0" bIns="0" rtlCol="0" anchor="ctr"/>
          <a:lstStyle/>
          <a:p>
            <a:pPr indent="0" marL="0">
              <a:buNone/>
            </a:pPr>
            <a:r>
              <a:rPr lang="en-US" sz="1650" b="1" dirty="0">
                <a:solidFill>
                  <a:srgbClr val="1B3A47"/>
                </a:solidFill>
                <a:latin typeface="Calibri" pitchFamily="34" charset="0"/>
                <a:ea typeface="Calibri" pitchFamily="34" charset="-122"/>
                <a:cs typeface="Calibri" pitchFamily="34" charset="-120"/>
              </a:rPr>
              <a:t>Other conservation practices</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02920"/>
            <a:ext cx="10972800" cy="640080"/>
          </a:xfrm>
          <a:prstGeom prst="rect">
            <a:avLst/>
          </a:prstGeom>
          <a:noFill/>
          <a:ln/>
        </p:spPr>
        <p:txBody>
          <a:bodyPr wrap="square" lIns="0" tIns="0" rIns="0" bIns="0" rtlCol="0" anchor="ctr"/>
          <a:lstStyle/>
          <a:p>
            <a:pPr indent="0" marL="0">
              <a:buNone/>
            </a:pPr>
            <a:r>
              <a:rPr lang="en-US" sz="3200" b="1" dirty="0">
                <a:solidFill>
                  <a:srgbClr val="1B3A47"/>
                </a:solidFill>
                <a:latin typeface="Cambria" pitchFamily="34" charset="0"/>
                <a:ea typeface="Cambria" pitchFamily="34" charset="-122"/>
                <a:cs typeface="Cambria" pitchFamily="34" charset="-120"/>
              </a:rPr>
              <a:t>Johnston County has an opportunity.</a:t>
            </a:r>
            <a:endParaRPr lang="en-US" sz="3200" dirty="0"/>
          </a:p>
        </p:txBody>
      </p:sp>
      <p:sp>
        <p:nvSpPr>
          <p:cNvPr id="3" name="Text 1"/>
          <p:cNvSpPr/>
          <p:nvPr/>
        </p:nvSpPr>
        <p:spPr>
          <a:xfrm>
            <a:off x="640080" y="1508760"/>
            <a:ext cx="5852160" cy="320040"/>
          </a:xfrm>
          <a:prstGeom prst="rect">
            <a:avLst/>
          </a:prstGeom>
          <a:noFill/>
          <a:ln/>
        </p:spPr>
        <p:txBody>
          <a:bodyPr wrap="square" lIns="0" tIns="0" rIns="0" bIns="0" rtlCol="0" anchor="ctr"/>
          <a:lstStyle/>
          <a:p>
            <a:pPr indent="0" marL="0">
              <a:buNone/>
            </a:pPr>
            <a:r>
              <a:rPr lang="en-US" sz="1250" b="1" spc="300" kern="0" dirty="0">
                <a:solidFill>
                  <a:srgbClr val="5B7684"/>
                </a:solidFill>
                <a:latin typeface="Calibri" pitchFamily="34" charset="0"/>
                <a:ea typeface="Calibri" pitchFamily="34" charset="-122"/>
                <a:cs typeface="Calibri" pitchFamily="34" charset="-120"/>
              </a:rPr>
              <a:t>TODAY</a:t>
            </a:r>
            <a:endParaRPr lang="en-US" sz="1250" dirty="0"/>
          </a:p>
        </p:txBody>
      </p:sp>
      <p:sp>
        <p:nvSpPr>
          <p:cNvPr id="4" name="Shape 2"/>
          <p:cNvSpPr/>
          <p:nvPr/>
        </p:nvSpPr>
        <p:spPr>
          <a:xfrm>
            <a:off x="640080" y="1874520"/>
            <a:ext cx="5852160" cy="1417320"/>
          </a:xfrm>
          <a:prstGeom prst="roundRect">
            <a:avLst>
              <a:gd name="adj" fmla="val 6452"/>
            </a:avLst>
          </a:prstGeom>
          <a:solidFill>
            <a:srgbClr val="F7FAFC"/>
          </a:solidFill>
          <a:ln w="15875">
            <a:solidFill>
              <a:srgbClr val="D5E3EA"/>
            </a:solidFill>
            <a:prstDash val="solid"/>
          </a:ln>
        </p:spPr>
      </p:sp>
      <p:sp>
        <p:nvSpPr>
          <p:cNvPr id="5" name="Text 3"/>
          <p:cNvSpPr/>
          <p:nvPr/>
        </p:nvSpPr>
        <p:spPr>
          <a:xfrm>
            <a:off x="960120" y="1874520"/>
            <a:ext cx="5257800" cy="1417320"/>
          </a:xfrm>
          <a:prstGeom prst="rect">
            <a:avLst/>
          </a:prstGeom>
          <a:noFill/>
          <a:ln/>
        </p:spPr>
        <p:txBody>
          <a:bodyPr wrap="square" lIns="0" tIns="0" rIns="0" bIns="0" rtlCol="0" anchor="ctr"/>
          <a:lstStyle/>
          <a:p>
            <a:pPr indent="0" marL="0">
              <a:lnSpc>
                <a:spcPct val="112000"/>
              </a:lnSpc>
              <a:buNone/>
            </a:pPr>
            <a:r>
              <a:rPr lang="en-US" sz="1550" dirty="0">
                <a:solidFill>
                  <a:srgbClr val="1B3A47"/>
                </a:solidFill>
                <a:latin typeface="Calibri" pitchFamily="34" charset="0"/>
                <a:ea typeface="Calibri" pitchFamily="34" charset="-122"/>
                <a:cs typeface="Calibri" pitchFamily="34" charset="-120"/>
              </a:rPr>
              <a:t>Johnston County does not currently have a homeowner rainwater harvesting incentive program.</a:t>
            </a:r>
            <a:endParaRPr lang="en-US" sz="1550" dirty="0"/>
          </a:p>
        </p:txBody>
      </p:sp>
      <p:sp>
        <p:nvSpPr>
          <p:cNvPr id="6" name="Text 4"/>
          <p:cNvSpPr/>
          <p:nvPr/>
        </p:nvSpPr>
        <p:spPr>
          <a:xfrm>
            <a:off x="640080" y="3657600"/>
            <a:ext cx="5852160" cy="320040"/>
          </a:xfrm>
          <a:prstGeom prst="rect">
            <a:avLst/>
          </a:prstGeom>
          <a:noFill/>
          <a:ln/>
        </p:spPr>
        <p:txBody>
          <a:bodyPr wrap="square" lIns="0" tIns="0" rIns="0" bIns="0" rtlCol="0" anchor="ctr"/>
          <a:lstStyle/>
          <a:p>
            <a:pPr indent="0" marL="0">
              <a:buNone/>
            </a:pPr>
            <a:r>
              <a:rPr lang="en-US" sz="1250" b="1" spc="300" kern="0" dirty="0">
                <a:solidFill>
                  <a:srgbClr val="0E6E8C"/>
                </a:solidFill>
                <a:latin typeface="Calibri" pitchFamily="34" charset="0"/>
                <a:ea typeface="Calibri" pitchFamily="34" charset="-122"/>
                <a:cs typeface="Calibri" pitchFamily="34" charset="-120"/>
              </a:rPr>
              <a:t>THE OPPORTUNITY</a:t>
            </a:r>
            <a:endParaRPr lang="en-US" sz="1250" dirty="0"/>
          </a:p>
        </p:txBody>
      </p:sp>
      <p:sp>
        <p:nvSpPr>
          <p:cNvPr id="7" name="Text 5"/>
          <p:cNvSpPr/>
          <p:nvPr/>
        </p:nvSpPr>
        <p:spPr>
          <a:xfrm>
            <a:off x="640080" y="4023360"/>
            <a:ext cx="5852160" cy="2011680"/>
          </a:xfrm>
          <a:prstGeom prst="rect">
            <a:avLst/>
          </a:prstGeom>
          <a:noFill/>
          <a:ln/>
        </p:spPr>
        <p:txBody>
          <a:bodyPr wrap="square" lIns="0" tIns="0" rIns="0" bIns="0" rtlCol="0" anchor="t"/>
          <a:lstStyle/>
          <a:p>
            <a:pPr indent="0" marL="0">
              <a:lnSpc>
                <a:spcPct val="118000"/>
              </a:lnSpc>
              <a:buNone/>
            </a:pPr>
            <a:r>
              <a:rPr lang="en-US" sz="2000" dirty="0">
                <a:solidFill>
                  <a:srgbClr val="1B3A47"/>
                </a:solidFill>
                <a:latin typeface="Calibri" pitchFamily="34" charset="0"/>
                <a:ea typeface="Calibri" pitchFamily="34" charset="-122"/>
                <a:cs typeface="Calibri" pitchFamily="34" charset="-120"/>
              </a:rPr>
              <a:t>Imagine a program that helps homeowners install </a:t>
            </a:r>
            <a:pPr indent="0" marL="0">
              <a:lnSpc>
                <a:spcPct val="118000"/>
              </a:lnSpc>
              <a:buNone/>
            </a:pPr>
            <a:r>
              <a:rPr lang="en-US" sz="2000" b="1" dirty="0">
                <a:solidFill>
                  <a:srgbClr val="0E6E8C"/>
                </a:solidFill>
                <a:latin typeface="Calibri" pitchFamily="34" charset="0"/>
                <a:ea typeface="Calibri" pitchFamily="34" charset="-122"/>
                <a:cs typeface="Calibri" pitchFamily="34" charset="-120"/>
              </a:rPr>
              <a:t>rain barrels</a:t>
            </a:r>
            <a:pPr indent="0" marL="0">
              <a:lnSpc>
                <a:spcPct val="118000"/>
              </a:lnSpc>
              <a:buNone/>
            </a:pPr>
            <a:r>
              <a:rPr lang="en-US" sz="2000" dirty="0">
                <a:solidFill>
                  <a:srgbClr val="1B3A47"/>
                </a:solidFill>
                <a:latin typeface="Calibri" pitchFamily="34" charset="0"/>
                <a:ea typeface="Calibri" pitchFamily="34" charset="-122"/>
                <a:cs typeface="Calibri" pitchFamily="34" charset="-120"/>
              </a:rPr>
              <a:t> or </a:t>
            </a:r>
            <a:pPr indent="0" marL="0">
              <a:lnSpc>
                <a:spcPct val="118000"/>
              </a:lnSpc>
              <a:buNone/>
            </a:pPr>
            <a:r>
              <a:rPr lang="en-US" sz="2000" b="1" dirty="0">
                <a:solidFill>
                  <a:srgbClr val="4F8A4C"/>
                </a:solidFill>
                <a:latin typeface="Calibri" pitchFamily="34" charset="0"/>
                <a:ea typeface="Calibri" pitchFamily="34" charset="-122"/>
                <a:cs typeface="Calibri" pitchFamily="34" charset="-120"/>
              </a:rPr>
              <a:t>cisterns</a:t>
            </a:r>
            <a:pPr indent="0" marL="0">
              <a:lnSpc>
                <a:spcPct val="118000"/>
              </a:lnSpc>
              <a:buNone/>
            </a:pPr>
            <a:r>
              <a:rPr lang="en-US" sz="2000" dirty="0">
                <a:solidFill>
                  <a:srgbClr val="1B3A47"/>
                </a:solidFill>
                <a:latin typeface="Calibri" pitchFamily="34" charset="0"/>
                <a:ea typeface="Calibri" pitchFamily="34" charset="-122"/>
                <a:cs typeface="Calibri" pitchFamily="34" charset="-120"/>
              </a:rPr>
              <a:t> — while protecting our community and our rivers.</a:t>
            </a:r>
            <a:endParaRPr lang="en-US" sz="2000" dirty="0"/>
          </a:p>
        </p:txBody>
      </p:sp>
      <p:sp>
        <p:nvSpPr>
          <p:cNvPr id="8" name="Shape 6"/>
          <p:cNvSpPr/>
          <p:nvPr/>
        </p:nvSpPr>
        <p:spPr>
          <a:xfrm>
            <a:off x="7040880" y="1508760"/>
            <a:ext cx="4526280" cy="1371600"/>
          </a:xfrm>
          <a:prstGeom prst="roundRect">
            <a:avLst>
              <a:gd name="adj" fmla="val 6667"/>
            </a:avLst>
          </a:prstGeom>
          <a:solidFill>
            <a:srgbClr val="E7F2F7"/>
          </a:solidFill>
          <a:ln/>
        </p:spPr>
      </p:sp>
      <p:sp>
        <p:nvSpPr>
          <p:cNvPr id="9" name="Shape 7"/>
          <p:cNvSpPr/>
          <p:nvPr/>
        </p:nvSpPr>
        <p:spPr>
          <a:xfrm>
            <a:off x="7360920" y="1828800"/>
            <a:ext cx="731520" cy="731520"/>
          </a:xfrm>
          <a:prstGeom prst="ellipse">
            <a:avLst/>
          </a:prstGeom>
          <a:solidFill>
            <a:srgbClr val="FFFFFF"/>
          </a:solidFill>
          <a:ln/>
        </p:spPr>
      </p:sp>
      <p:pic>
        <p:nvPicPr>
          <p:cNvPr id="10" name="Image 0" descr="preencoded.png">    </p:cNvPr>
          <p:cNvPicPr>
            <a:picLocks noChangeAspect="1"/>
          </p:cNvPicPr>
          <p:nvPr/>
        </p:nvPicPr>
        <p:blipFill>
          <a:blip r:embed="rId1"/>
          <a:stretch>
            <a:fillRect/>
          </a:stretch>
        </p:blipFill>
        <p:spPr>
          <a:xfrm>
            <a:off x="7539228" y="2007108"/>
            <a:ext cx="374904" cy="374904"/>
          </a:xfrm>
          <a:prstGeom prst="rect">
            <a:avLst/>
          </a:prstGeom>
        </p:spPr>
      </p:pic>
      <p:sp>
        <p:nvSpPr>
          <p:cNvPr id="11" name="Text 8"/>
          <p:cNvSpPr/>
          <p:nvPr/>
        </p:nvSpPr>
        <p:spPr>
          <a:xfrm>
            <a:off x="8366760" y="1508760"/>
            <a:ext cx="3063240" cy="1371600"/>
          </a:xfrm>
          <a:prstGeom prst="rect">
            <a:avLst/>
          </a:prstGeom>
          <a:noFill/>
          <a:ln/>
        </p:spPr>
        <p:txBody>
          <a:bodyPr wrap="square" lIns="0" tIns="0" rIns="0" bIns="0" rtlCol="0" anchor="ctr"/>
          <a:lstStyle/>
          <a:p>
            <a:pPr indent="0" marL="0">
              <a:buNone/>
            </a:pPr>
            <a:r>
              <a:rPr lang="en-US" sz="1750" b="1" dirty="0">
                <a:solidFill>
                  <a:srgbClr val="1B3A47"/>
                </a:solidFill>
                <a:latin typeface="Calibri" pitchFamily="34" charset="0"/>
                <a:ea typeface="Calibri" pitchFamily="34" charset="-122"/>
                <a:cs typeface="Calibri" pitchFamily="34" charset="-120"/>
              </a:rPr>
              <a:t>Reduce flooding</a:t>
            </a:r>
            <a:endParaRPr lang="en-US" sz="1750" dirty="0"/>
          </a:p>
        </p:txBody>
      </p:sp>
      <p:sp>
        <p:nvSpPr>
          <p:cNvPr id="12" name="Shape 9"/>
          <p:cNvSpPr/>
          <p:nvPr/>
        </p:nvSpPr>
        <p:spPr>
          <a:xfrm>
            <a:off x="7040880" y="3136392"/>
            <a:ext cx="4526280" cy="1371600"/>
          </a:xfrm>
          <a:prstGeom prst="roundRect">
            <a:avLst>
              <a:gd name="adj" fmla="val 6667"/>
            </a:avLst>
          </a:prstGeom>
          <a:solidFill>
            <a:srgbClr val="E7F2F7"/>
          </a:solidFill>
          <a:ln/>
        </p:spPr>
      </p:sp>
      <p:sp>
        <p:nvSpPr>
          <p:cNvPr id="13" name="Shape 10"/>
          <p:cNvSpPr/>
          <p:nvPr/>
        </p:nvSpPr>
        <p:spPr>
          <a:xfrm>
            <a:off x="7360920" y="3456432"/>
            <a:ext cx="731520" cy="731520"/>
          </a:xfrm>
          <a:prstGeom prst="ellipse">
            <a:avLst/>
          </a:prstGeom>
          <a:solidFill>
            <a:srgbClr val="FFFFFF"/>
          </a:solidFill>
          <a:ln/>
        </p:spPr>
      </p:sp>
      <p:pic>
        <p:nvPicPr>
          <p:cNvPr id="14" name="Image 1" descr="preencoded.png">    </p:cNvPr>
          <p:cNvPicPr>
            <a:picLocks noChangeAspect="1"/>
          </p:cNvPicPr>
          <p:nvPr/>
        </p:nvPicPr>
        <p:blipFill>
          <a:blip r:embed="rId2"/>
          <a:stretch>
            <a:fillRect/>
          </a:stretch>
        </p:blipFill>
        <p:spPr>
          <a:xfrm>
            <a:off x="7539228" y="3634740"/>
            <a:ext cx="374904" cy="374904"/>
          </a:xfrm>
          <a:prstGeom prst="rect">
            <a:avLst/>
          </a:prstGeom>
        </p:spPr>
      </p:pic>
      <p:sp>
        <p:nvSpPr>
          <p:cNvPr id="15" name="Text 11"/>
          <p:cNvSpPr/>
          <p:nvPr/>
        </p:nvSpPr>
        <p:spPr>
          <a:xfrm>
            <a:off x="8366760" y="3136392"/>
            <a:ext cx="3063240" cy="1371600"/>
          </a:xfrm>
          <a:prstGeom prst="rect">
            <a:avLst/>
          </a:prstGeom>
          <a:noFill/>
          <a:ln/>
        </p:spPr>
        <p:txBody>
          <a:bodyPr wrap="square" lIns="0" tIns="0" rIns="0" bIns="0" rtlCol="0" anchor="ctr"/>
          <a:lstStyle/>
          <a:p>
            <a:pPr indent="0" marL="0">
              <a:buNone/>
            </a:pPr>
            <a:r>
              <a:rPr lang="en-US" sz="1750" b="1" dirty="0">
                <a:solidFill>
                  <a:srgbClr val="1B3A47"/>
                </a:solidFill>
                <a:latin typeface="Calibri" pitchFamily="34" charset="0"/>
                <a:ea typeface="Calibri" pitchFamily="34" charset="-122"/>
                <a:cs typeface="Calibri" pitchFamily="34" charset="-120"/>
              </a:rPr>
              <a:t>Conserve water</a:t>
            </a:r>
            <a:endParaRPr lang="en-US" sz="1750" dirty="0"/>
          </a:p>
        </p:txBody>
      </p:sp>
      <p:sp>
        <p:nvSpPr>
          <p:cNvPr id="16" name="Shape 12"/>
          <p:cNvSpPr/>
          <p:nvPr/>
        </p:nvSpPr>
        <p:spPr>
          <a:xfrm>
            <a:off x="7040880" y="4764024"/>
            <a:ext cx="4526280" cy="1371600"/>
          </a:xfrm>
          <a:prstGeom prst="roundRect">
            <a:avLst>
              <a:gd name="adj" fmla="val 6667"/>
            </a:avLst>
          </a:prstGeom>
          <a:solidFill>
            <a:srgbClr val="EDF4E7"/>
          </a:solidFill>
          <a:ln/>
        </p:spPr>
      </p:sp>
      <p:sp>
        <p:nvSpPr>
          <p:cNvPr id="17" name="Shape 13"/>
          <p:cNvSpPr/>
          <p:nvPr/>
        </p:nvSpPr>
        <p:spPr>
          <a:xfrm>
            <a:off x="7360920" y="5084064"/>
            <a:ext cx="731520" cy="731520"/>
          </a:xfrm>
          <a:prstGeom prst="ellipse">
            <a:avLst/>
          </a:prstGeom>
          <a:solidFill>
            <a:srgbClr val="FFFFFF"/>
          </a:solidFill>
          <a:ln/>
        </p:spPr>
      </p:sp>
      <p:pic>
        <p:nvPicPr>
          <p:cNvPr id="18" name="Image 2" descr="preencoded.png">    </p:cNvPr>
          <p:cNvPicPr>
            <a:picLocks noChangeAspect="1"/>
          </p:cNvPicPr>
          <p:nvPr/>
        </p:nvPicPr>
        <p:blipFill>
          <a:blip r:embed="rId3"/>
          <a:stretch>
            <a:fillRect/>
          </a:stretch>
        </p:blipFill>
        <p:spPr>
          <a:xfrm>
            <a:off x="7539228" y="5262372"/>
            <a:ext cx="374904" cy="374904"/>
          </a:xfrm>
          <a:prstGeom prst="rect">
            <a:avLst/>
          </a:prstGeom>
        </p:spPr>
      </p:pic>
      <p:sp>
        <p:nvSpPr>
          <p:cNvPr id="19" name="Text 14"/>
          <p:cNvSpPr/>
          <p:nvPr/>
        </p:nvSpPr>
        <p:spPr>
          <a:xfrm>
            <a:off x="8366760" y="4764024"/>
            <a:ext cx="3063240" cy="1371600"/>
          </a:xfrm>
          <a:prstGeom prst="rect">
            <a:avLst/>
          </a:prstGeom>
          <a:noFill/>
          <a:ln/>
        </p:spPr>
        <p:txBody>
          <a:bodyPr wrap="square" lIns="0" tIns="0" rIns="0" bIns="0" rtlCol="0" anchor="ctr"/>
          <a:lstStyle/>
          <a:p>
            <a:pPr indent="0" marL="0">
              <a:buNone/>
            </a:pPr>
            <a:r>
              <a:rPr lang="en-US" sz="1750" b="1" dirty="0">
                <a:solidFill>
                  <a:srgbClr val="1B3A47"/>
                </a:solidFill>
                <a:latin typeface="Calibri" pitchFamily="34" charset="0"/>
                <a:ea typeface="Calibri" pitchFamily="34" charset="-122"/>
                <a:cs typeface="Calibri" pitchFamily="34" charset="-120"/>
              </a:rPr>
              <a:t>Protect our rivers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22960" y="594360"/>
            <a:ext cx="10515600" cy="1097280"/>
          </a:xfrm>
          <a:prstGeom prst="rect">
            <a:avLst/>
          </a:prstGeom>
          <a:noFill/>
          <a:ln/>
        </p:spPr>
        <p:txBody>
          <a:bodyPr wrap="square" lIns="0" tIns="0" rIns="0" bIns="0" rtlCol="0" anchor="t"/>
          <a:lstStyle/>
          <a:p>
            <a:pPr indent="0" marL="0">
              <a:lnSpc>
                <a:spcPct val="105000"/>
              </a:lnSpc>
              <a:buNone/>
            </a:pPr>
            <a:r>
              <a:rPr lang="en-US" sz="3200" b="1" dirty="0">
                <a:solidFill>
                  <a:srgbClr val="FFFFFF"/>
                </a:solidFill>
                <a:latin typeface="Cambria" pitchFamily="34" charset="0"/>
                <a:ea typeface="Cambria" pitchFamily="34" charset="-122"/>
                <a:cs typeface="Cambria" pitchFamily="34" charset="-120"/>
              </a:rPr>
              <a:t>This is the kind of conservation we should be pursuing.</a:t>
            </a:r>
            <a:endParaRPr lang="en-US" sz="3200" dirty="0"/>
          </a:p>
        </p:txBody>
      </p:sp>
      <p:sp>
        <p:nvSpPr>
          <p:cNvPr id="3" name="Text 1"/>
          <p:cNvSpPr/>
          <p:nvPr/>
        </p:nvSpPr>
        <p:spPr>
          <a:xfrm>
            <a:off x="822960" y="1920240"/>
            <a:ext cx="10058400" cy="457200"/>
          </a:xfrm>
          <a:prstGeom prst="rect">
            <a:avLst/>
          </a:prstGeom>
          <a:noFill/>
          <a:ln/>
        </p:spPr>
        <p:txBody>
          <a:bodyPr wrap="square" lIns="0" tIns="0" rIns="0" bIns="0" rtlCol="0" anchor="ctr"/>
          <a:lstStyle/>
          <a:p>
            <a:pPr indent="0" marL="0">
              <a:buNone/>
            </a:pPr>
            <a:r>
              <a:rPr lang="en-US" sz="1600" dirty="0">
                <a:solidFill>
                  <a:srgbClr val="CDE9F2"/>
                </a:solidFill>
                <a:latin typeface="Calibri" pitchFamily="34" charset="0"/>
                <a:ea typeface="Calibri" pitchFamily="34" charset="-122"/>
                <a:cs typeface="Calibri" pitchFamily="34" charset="-120"/>
              </a:rPr>
              <a:t>By seeking available state and federal grants, Johnston County can invest in practical solutions that:</a:t>
            </a:r>
            <a:endParaRPr lang="en-US" sz="1600" dirty="0"/>
          </a:p>
        </p:txBody>
      </p:sp>
      <p:sp>
        <p:nvSpPr>
          <p:cNvPr id="4" name="Shape 2"/>
          <p:cNvSpPr/>
          <p:nvPr/>
        </p:nvSpPr>
        <p:spPr>
          <a:xfrm>
            <a:off x="1348740" y="2880360"/>
            <a:ext cx="914400" cy="914400"/>
          </a:xfrm>
          <a:prstGeom prst="ellipse">
            <a:avLst/>
          </a:prstGeom>
          <a:solidFill>
            <a:srgbClr val="8FD6C9"/>
          </a:solidFill>
          <a:ln/>
        </p:spPr>
      </p:sp>
      <p:pic>
        <p:nvPicPr>
          <p:cNvPr id="5" name="Image 0" descr="preencoded.png">    </p:cNvPr>
          <p:cNvPicPr>
            <a:picLocks noChangeAspect="1"/>
          </p:cNvPicPr>
          <p:nvPr/>
        </p:nvPicPr>
        <p:blipFill>
          <a:blip r:embed="rId2"/>
          <a:stretch>
            <a:fillRect/>
          </a:stretch>
        </p:blipFill>
        <p:spPr>
          <a:xfrm>
            <a:off x="1577340" y="3108960"/>
            <a:ext cx="457200" cy="457200"/>
          </a:xfrm>
          <a:prstGeom prst="rect">
            <a:avLst/>
          </a:prstGeom>
        </p:spPr>
      </p:pic>
      <p:sp>
        <p:nvSpPr>
          <p:cNvPr id="6" name="Text 3"/>
          <p:cNvSpPr/>
          <p:nvPr/>
        </p:nvSpPr>
        <p:spPr>
          <a:xfrm>
            <a:off x="822960" y="3977640"/>
            <a:ext cx="1965960" cy="868680"/>
          </a:xfrm>
          <a:prstGeom prst="rect">
            <a:avLst/>
          </a:prstGeom>
          <a:noFill/>
          <a:ln/>
        </p:spPr>
        <p:txBody>
          <a:bodyPr wrap="square" lIns="0" tIns="0" rIns="0" bIns="0" rtlCol="0" anchor="t"/>
          <a:lstStyle/>
          <a:p>
            <a:pPr algn="ctr" indent="0" marL="0">
              <a:lnSpc>
                <a:spcPct val="110000"/>
              </a:lnSpc>
              <a:buNone/>
            </a:pPr>
            <a:r>
              <a:rPr lang="en-US" sz="1400" b="1" dirty="0">
                <a:solidFill>
                  <a:srgbClr val="FFFFFF"/>
                </a:solidFill>
                <a:latin typeface="Calibri" pitchFamily="34" charset="0"/>
                <a:ea typeface="Calibri" pitchFamily="34" charset="-122"/>
                <a:cs typeface="Calibri" pitchFamily="34" charset="-120"/>
              </a:rPr>
              <a:t>Protect natural resources</a:t>
            </a:r>
            <a:endParaRPr lang="en-US" sz="1400" dirty="0"/>
          </a:p>
        </p:txBody>
      </p:sp>
      <p:sp>
        <p:nvSpPr>
          <p:cNvPr id="7" name="Shape 4"/>
          <p:cNvSpPr/>
          <p:nvPr/>
        </p:nvSpPr>
        <p:spPr>
          <a:xfrm>
            <a:off x="3488436" y="2880360"/>
            <a:ext cx="914400" cy="914400"/>
          </a:xfrm>
          <a:prstGeom prst="ellipse">
            <a:avLst/>
          </a:prstGeom>
          <a:solidFill>
            <a:srgbClr val="8FD6C9"/>
          </a:solidFill>
          <a:ln/>
        </p:spPr>
      </p:sp>
      <p:pic>
        <p:nvPicPr>
          <p:cNvPr id="8" name="Image 1" descr="preencoded.png">    </p:cNvPr>
          <p:cNvPicPr>
            <a:picLocks noChangeAspect="1"/>
          </p:cNvPicPr>
          <p:nvPr/>
        </p:nvPicPr>
        <p:blipFill>
          <a:blip r:embed="rId3"/>
          <a:stretch>
            <a:fillRect/>
          </a:stretch>
        </p:blipFill>
        <p:spPr>
          <a:xfrm>
            <a:off x="3717036" y="3108960"/>
            <a:ext cx="457200" cy="457200"/>
          </a:xfrm>
          <a:prstGeom prst="rect">
            <a:avLst/>
          </a:prstGeom>
        </p:spPr>
      </p:pic>
      <p:sp>
        <p:nvSpPr>
          <p:cNvPr id="9" name="Text 5"/>
          <p:cNvSpPr/>
          <p:nvPr/>
        </p:nvSpPr>
        <p:spPr>
          <a:xfrm>
            <a:off x="2962656" y="3977640"/>
            <a:ext cx="1965960" cy="868680"/>
          </a:xfrm>
          <a:prstGeom prst="rect">
            <a:avLst/>
          </a:prstGeom>
          <a:noFill/>
          <a:ln/>
        </p:spPr>
        <p:txBody>
          <a:bodyPr wrap="square" lIns="0" tIns="0" rIns="0" bIns="0" rtlCol="0" anchor="t"/>
          <a:lstStyle/>
          <a:p>
            <a:pPr algn="ctr" indent="0" marL="0">
              <a:lnSpc>
                <a:spcPct val="110000"/>
              </a:lnSpc>
              <a:buNone/>
            </a:pPr>
            <a:r>
              <a:rPr lang="en-US" sz="1400" b="1" dirty="0">
                <a:solidFill>
                  <a:srgbClr val="FFFFFF"/>
                </a:solidFill>
                <a:latin typeface="Calibri" pitchFamily="34" charset="0"/>
                <a:ea typeface="Calibri" pitchFamily="34" charset="-122"/>
                <a:cs typeface="Calibri" pitchFamily="34" charset="-120"/>
              </a:rPr>
              <a:t>Conserve water</a:t>
            </a:r>
            <a:endParaRPr lang="en-US" sz="1400" dirty="0"/>
          </a:p>
        </p:txBody>
      </p:sp>
      <p:sp>
        <p:nvSpPr>
          <p:cNvPr id="10" name="Shape 6"/>
          <p:cNvSpPr/>
          <p:nvPr/>
        </p:nvSpPr>
        <p:spPr>
          <a:xfrm>
            <a:off x="5628132" y="2880360"/>
            <a:ext cx="914400" cy="914400"/>
          </a:xfrm>
          <a:prstGeom prst="ellipse">
            <a:avLst/>
          </a:prstGeom>
          <a:solidFill>
            <a:srgbClr val="8FD6C9"/>
          </a:solidFill>
          <a:ln/>
        </p:spPr>
      </p:sp>
      <p:pic>
        <p:nvPicPr>
          <p:cNvPr id="11" name="Image 2" descr="preencoded.png">    </p:cNvPr>
          <p:cNvPicPr>
            <a:picLocks noChangeAspect="1"/>
          </p:cNvPicPr>
          <p:nvPr/>
        </p:nvPicPr>
        <p:blipFill>
          <a:blip r:embed="rId4"/>
          <a:stretch>
            <a:fillRect/>
          </a:stretch>
        </p:blipFill>
        <p:spPr>
          <a:xfrm>
            <a:off x="5856732" y="3108960"/>
            <a:ext cx="457200" cy="457200"/>
          </a:xfrm>
          <a:prstGeom prst="rect">
            <a:avLst/>
          </a:prstGeom>
        </p:spPr>
      </p:pic>
      <p:sp>
        <p:nvSpPr>
          <p:cNvPr id="12" name="Text 7"/>
          <p:cNvSpPr/>
          <p:nvPr/>
        </p:nvSpPr>
        <p:spPr>
          <a:xfrm>
            <a:off x="5102352" y="3977640"/>
            <a:ext cx="1965960" cy="868680"/>
          </a:xfrm>
          <a:prstGeom prst="rect">
            <a:avLst/>
          </a:prstGeom>
          <a:noFill/>
          <a:ln/>
        </p:spPr>
        <p:txBody>
          <a:bodyPr wrap="square" lIns="0" tIns="0" rIns="0" bIns="0" rtlCol="0" anchor="t"/>
          <a:lstStyle/>
          <a:p>
            <a:pPr algn="ctr" indent="0" marL="0">
              <a:lnSpc>
                <a:spcPct val="110000"/>
              </a:lnSpc>
              <a:buNone/>
            </a:pPr>
            <a:r>
              <a:rPr lang="en-US" sz="1400" b="1" dirty="0">
                <a:solidFill>
                  <a:srgbClr val="FFFFFF"/>
                </a:solidFill>
                <a:latin typeface="Calibri" pitchFamily="34" charset="0"/>
                <a:ea typeface="Calibri" pitchFamily="34" charset="-122"/>
                <a:cs typeface="Calibri" pitchFamily="34" charset="-120"/>
              </a:rPr>
              <a:t>Help homeowners</a:t>
            </a:r>
            <a:endParaRPr lang="en-US" sz="1400" dirty="0"/>
          </a:p>
        </p:txBody>
      </p:sp>
      <p:sp>
        <p:nvSpPr>
          <p:cNvPr id="13" name="Shape 8"/>
          <p:cNvSpPr/>
          <p:nvPr/>
        </p:nvSpPr>
        <p:spPr>
          <a:xfrm>
            <a:off x="7767828" y="2880360"/>
            <a:ext cx="914400" cy="914400"/>
          </a:xfrm>
          <a:prstGeom prst="ellipse">
            <a:avLst/>
          </a:prstGeom>
          <a:solidFill>
            <a:srgbClr val="8FD6C9"/>
          </a:solidFill>
          <a:ln/>
        </p:spPr>
      </p:sp>
      <p:pic>
        <p:nvPicPr>
          <p:cNvPr id="14" name="Image 3" descr="preencoded.png">    </p:cNvPr>
          <p:cNvPicPr>
            <a:picLocks noChangeAspect="1"/>
          </p:cNvPicPr>
          <p:nvPr/>
        </p:nvPicPr>
        <p:blipFill>
          <a:blip r:embed="rId5"/>
          <a:stretch>
            <a:fillRect/>
          </a:stretch>
        </p:blipFill>
        <p:spPr>
          <a:xfrm>
            <a:off x="7996428" y="3108960"/>
            <a:ext cx="457200" cy="457200"/>
          </a:xfrm>
          <a:prstGeom prst="rect">
            <a:avLst/>
          </a:prstGeom>
        </p:spPr>
      </p:pic>
      <p:sp>
        <p:nvSpPr>
          <p:cNvPr id="15" name="Text 9"/>
          <p:cNvSpPr/>
          <p:nvPr/>
        </p:nvSpPr>
        <p:spPr>
          <a:xfrm>
            <a:off x="7242048" y="3977640"/>
            <a:ext cx="1965960" cy="868680"/>
          </a:xfrm>
          <a:prstGeom prst="rect">
            <a:avLst/>
          </a:prstGeom>
          <a:noFill/>
          <a:ln/>
        </p:spPr>
        <p:txBody>
          <a:bodyPr wrap="square" lIns="0" tIns="0" rIns="0" bIns="0" rtlCol="0" anchor="t"/>
          <a:lstStyle/>
          <a:p>
            <a:pPr algn="ctr" indent="0" marL="0">
              <a:lnSpc>
                <a:spcPct val="110000"/>
              </a:lnSpc>
              <a:buNone/>
            </a:pPr>
            <a:r>
              <a:rPr lang="en-US" sz="1400" b="1" dirty="0">
                <a:solidFill>
                  <a:srgbClr val="FFFFFF"/>
                </a:solidFill>
                <a:latin typeface="Calibri" pitchFamily="34" charset="0"/>
                <a:ea typeface="Calibri" pitchFamily="34" charset="-122"/>
                <a:cs typeface="Calibri" pitchFamily="34" charset="-120"/>
              </a:rPr>
              <a:t>Support agriculture</a:t>
            </a:r>
            <a:endParaRPr lang="en-US" sz="1400" dirty="0"/>
          </a:p>
        </p:txBody>
      </p:sp>
      <p:sp>
        <p:nvSpPr>
          <p:cNvPr id="16" name="Shape 10"/>
          <p:cNvSpPr/>
          <p:nvPr/>
        </p:nvSpPr>
        <p:spPr>
          <a:xfrm>
            <a:off x="9907524" y="2880360"/>
            <a:ext cx="914400" cy="914400"/>
          </a:xfrm>
          <a:prstGeom prst="ellipse">
            <a:avLst/>
          </a:prstGeom>
          <a:solidFill>
            <a:srgbClr val="8FD6C9"/>
          </a:solidFill>
          <a:ln/>
        </p:spPr>
      </p:sp>
      <p:pic>
        <p:nvPicPr>
          <p:cNvPr id="17" name="Image 4" descr="preencoded.png">    </p:cNvPr>
          <p:cNvPicPr>
            <a:picLocks noChangeAspect="1"/>
          </p:cNvPicPr>
          <p:nvPr/>
        </p:nvPicPr>
        <p:blipFill>
          <a:blip r:embed="rId6"/>
          <a:stretch>
            <a:fillRect/>
          </a:stretch>
        </p:blipFill>
        <p:spPr>
          <a:xfrm>
            <a:off x="10136124" y="3108960"/>
            <a:ext cx="457200" cy="457200"/>
          </a:xfrm>
          <a:prstGeom prst="rect">
            <a:avLst/>
          </a:prstGeom>
        </p:spPr>
      </p:pic>
      <p:sp>
        <p:nvSpPr>
          <p:cNvPr id="18" name="Text 11"/>
          <p:cNvSpPr/>
          <p:nvPr/>
        </p:nvSpPr>
        <p:spPr>
          <a:xfrm>
            <a:off x="9381744" y="3977640"/>
            <a:ext cx="1965960" cy="868680"/>
          </a:xfrm>
          <a:prstGeom prst="rect">
            <a:avLst/>
          </a:prstGeom>
          <a:noFill/>
          <a:ln/>
        </p:spPr>
        <p:txBody>
          <a:bodyPr wrap="square" lIns="0" tIns="0" rIns="0" bIns="0" rtlCol="0" anchor="t"/>
          <a:lstStyle/>
          <a:p>
            <a:pPr algn="ctr" indent="0" marL="0">
              <a:lnSpc>
                <a:spcPct val="110000"/>
              </a:lnSpc>
              <a:buNone/>
            </a:pPr>
            <a:r>
              <a:rPr lang="en-US" sz="1400" b="1" dirty="0">
                <a:solidFill>
                  <a:srgbClr val="FFFFFF"/>
                </a:solidFill>
                <a:latin typeface="Calibri" pitchFamily="34" charset="0"/>
                <a:ea typeface="Calibri" pitchFamily="34" charset="-122"/>
                <a:cs typeface="Calibri" pitchFamily="34" charset="-120"/>
              </a:rPr>
              <a:t>Improve water quality</a:t>
            </a:r>
            <a:endParaRPr lang="en-US" sz="1400" dirty="0"/>
          </a:p>
        </p:txBody>
      </p:sp>
      <p:sp>
        <p:nvSpPr>
          <p:cNvPr id="19" name="Text 12"/>
          <p:cNvSpPr/>
          <p:nvPr/>
        </p:nvSpPr>
        <p:spPr>
          <a:xfrm>
            <a:off x="1280160" y="5074920"/>
            <a:ext cx="9601200" cy="1005840"/>
          </a:xfrm>
          <a:prstGeom prst="rect">
            <a:avLst/>
          </a:prstGeom>
          <a:noFill/>
          <a:ln/>
        </p:spPr>
        <p:txBody>
          <a:bodyPr wrap="square" lIns="0" tIns="0" rIns="0" bIns="0" rtlCol="0" anchor="ctr"/>
          <a:lstStyle/>
          <a:p>
            <a:pPr algn="ctr" indent="0" marL="0">
              <a:lnSpc>
                <a:spcPct val="115000"/>
              </a:lnSpc>
              <a:buNone/>
            </a:pPr>
            <a:r>
              <a:rPr lang="en-US" sz="1900" i="1" dirty="0">
                <a:solidFill>
                  <a:srgbClr val="8FD6C9"/>
                </a:solidFill>
                <a:latin typeface="Cambria" pitchFamily="34" charset="0"/>
                <a:ea typeface="Cambria" pitchFamily="34" charset="-122"/>
                <a:cs typeface="Cambria" pitchFamily="34" charset="-120"/>
              </a:rPr>
              <a:t>Conservation isn't just about protecting what we have today — it's about preparing for tomorrow.</a:t>
            </a:r>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Slide 1</vt:lpstr>
      <vt:lpstr>Slide 2</vt:lpstr>
      <vt:lpstr>Slide 3</vt:lpstr>
      <vt:lpstr>Slide 4</vt:lpstr>
      <vt:lpstr>Slide 5</vt:lpstr>
      <vt:lpstr>Slide 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2026-08-06T15:33:22Z</dcterms:created>
  <dcterms:modified xsi:type="dcterms:W3CDTF">2026-08-06T15:33:22Z</dcterms:modified>
</cp:coreProperties>
</file>